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4" r:id="rId2"/>
  </p:sldMasterIdLst>
  <p:notesMasterIdLst>
    <p:notesMasterId r:id="rId19"/>
  </p:notesMasterIdLst>
  <p:handoutMasterIdLst>
    <p:handoutMasterId r:id="rId20"/>
  </p:handoutMasterIdLst>
  <p:sldIdLst>
    <p:sldId id="285" r:id="rId3"/>
    <p:sldId id="324" r:id="rId4"/>
    <p:sldId id="345" r:id="rId5"/>
    <p:sldId id="361" r:id="rId6"/>
    <p:sldId id="318" r:id="rId7"/>
    <p:sldId id="332" r:id="rId8"/>
    <p:sldId id="321" r:id="rId9"/>
    <p:sldId id="373" r:id="rId10"/>
    <p:sldId id="377" r:id="rId11"/>
    <p:sldId id="378" r:id="rId12"/>
    <p:sldId id="379" r:id="rId13"/>
    <p:sldId id="380" r:id="rId14"/>
    <p:sldId id="370" r:id="rId15"/>
    <p:sldId id="372" r:id="rId16"/>
    <p:sldId id="341" r:id="rId17"/>
    <p:sldId id="340" r:id="rId18"/>
  </p:sldIdLst>
  <p:sldSz cx="9144000" cy="6858000" type="screen4x3"/>
  <p:notesSz cx="7099300" cy="10234613"/>
  <p:defaultTextStyle>
    <a:defPPr>
      <a:defRPr lang="ko-KR"/>
    </a:defPPr>
    <a:lvl1pPr marL="0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6596C"/>
    <a:srgbClr val="2F7B9D"/>
    <a:srgbClr val="E62949"/>
    <a:srgbClr val="F4BD2D"/>
    <a:srgbClr val="C00000"/>
    <a:srgbClr val="F07624"/>
    <a:srgbClr val="FEF3EC"/>
    <a:srgbClr val="DB620F"/>
    <a:srgbClr val="F9C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764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3840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>
                <a:tint val="37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A-43F5-9C24-D1170413CBEF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CA-43F5-9C24-D1170413CBEF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solidFill>
              <a:schemeClr val="accent1">
                <a:tint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CA-43F5-9C24-D1170413CBEF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數列 4</c:v>
                </c:pt>
              </c:strCache>
            </c:strRef>
          </c:tx>
          <c:spPr>
            <a:solidFill>
              <a:schemeClr val="accent1">
                <a:tint val="57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CA-43F5-9C24-D1170413CBEF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數列 5</c:v>
                </c:pt>
              </c:strCache>
            </c:strRef>
          </c:tx>
          <c:spPr>
            <a:solidFill>
              <a:schemeClr val="accent1">
                <a:tint val="64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A-4354-AA31-09F8FE6121BF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數列 6</c:v>
                </c:pt>
              </c:strCache>
            </c:strRef>
          </c:tx>
          <c:spPr>
            <a:solidFill>
              <a:schemeClr val="accent1">
                <a:tint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FA-4354-AA31-09F8FE6121BF}"/>
            </c:ext>
          </c:extLst>
        </c:ser>
        <c:ser>
          <c:idx val="6"/>
          <c:order val="6"/>
          <c:tx>
            <c:strRef>
              <c:f>工作表1!$H$1</c:f>
              <c:strCache>
                <c:ptCount val="1"/>
                <c:pt idx="0">
                  <c:v>數列 7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FA-4354-AA31-09F8FE6121BF}"/>
            </c:ext>
          </c:extLst>
        </c:ser>
        <c:ser>
          <c:idx val="7"/>
          <c:order val="7"/>
          <c:tx>
            <c:strRef>
              <c:f>工作表1!$I$1</c:f>
              <c:strCache>
                <c:ptCount val="1"/>
                <c:pt idx="0">
                  <c:v>數列 8</c:v>
                </c:pt>
              </c:strCache>
            </c:strRef>
          </c:tx>
          <c:spPr>
            <a:solidFill>
              <a:schemeClr val="accent1">
                <a:tint val="84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工作表1!$I$2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FA-4354-AA31-09F8FE6121BF}"/>
            </c:ext>
          </c:extLst>
        </c:ser>
        <c:ser>
          <c:idx val="8"/>
          <c:order val="8"/>
          <c:tx>
            <c:strRef>
              <c:f>工作表1!$J$1</c:f>
              <c:strCache>
                <c:ptCount val="1"/>
                <c:pt idx="0">
                  <c:v>數列 9</c:v>
                </c:pt>
              </c:strCache>
            </c:strRef>
          </c:tx>
          <c:spPr>
            <a:solidFill>
              <a:schemeClr val="accent1">
                <a:tint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工作表1!$J$2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FA-4354-AA31-09F8FE6121BF}"/>
            </c:ext>
          </c:extLst>
        </c:ser>
        <c:ser>
          <c:idx val="9"/>
          <c:order val="9"/>
          <c:tx>
            <c:strRef>
              <c:f>工作表1!$K$1</c:f>
              <c:strCache>
                <c:ptCount val="1"/>
                <c:pt idx="0">
                  <c:v>數列 10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工作表1!$K$2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FA-4354-AA31-09F8FE6121BF}"/>
            </c:ext>
          </c:extLst>
        </c:ser>
        <c:ser>
          <c:idx val="10"/>
          <c:order val="10"/>
          <c:tx>
            <c:strRef>
              <c:f>工作表1!$L$1</c:f>
              <c:strCache>
                <c:ptCount val="1"/>
                <c:pt idx="0">
                  <c:v>數列 11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工作表1!$L$2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FA-4354-AA31-09F8FE6121BF}"/>
            </c:ext>
          </c:extLst>
        </c:ser>
        <c:ser>
          <c:idx val="11"/>
          <c:order val="11"/>
          <c:tx>
            <c:strRef>
              <c:f>工作表1!$M$1</c:f>
              <c:strCache>
                <c:ptCount val="1"/>
                <c:pt idx="0">
                  <c:v>數列 12</c:v>
                </c:pt>
              </c:strCache>
            </c:strRef>
          </c:tx>
          <c:spPr>
            <a:solidFill>
              <a:schemeClr val="accent1">
                <a:shade val="9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工作表1!$M$2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FA-4354-AA31-09F8FE6121BF}"/>
            </c:ext>
          </c:extLst>
        </c:ser>
        <c:ser>
          <c:idx val="12"/>
          <c:order val="12"/>
          <c:tx>
            <c:strRef>
              <c:f>工作表1!$N$1</c:f>
              <c:strCache>
                <c:ptCount val="1"/>
                <c:pt idx="0">
                  <c:v>數列 13</c:v>
                </c:pt>
              </c:strCache>
            </c:strRef>
          </c:tx>
          <c:spPr>
            <a:solidFill>
              <a:schemeClr val="accent1">
                <a:shade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工作表1!$N$2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FA-4354-AA31-09F8FE6121BF}"/>
            </c:ext>
          </c:extLst>
        </c:ser>
        <c:ser>
          <c:idx val="13"/>
          <c:order val="13"/>
          <c:tx>
            <c:strRef>
              <c:f>工作表1!$O$1</c:f>
              <c:strCache>
                <c:ptCount val="1"/>
                <c:pt idx="0">
                  <c:v>數列 14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工作表1!$O$2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FA-4354-AA31-09F8FE6121BF}"/>
            </c:ext>
          </c:extLst>
        </c:ser>
        <c:ser>
          <c:idx val="14"/>
          <c:order val="14"/>
          <c:tx>
            <c:strRef>
              <c:f>工作表1!$P$1</c:f>
              <c:strCache>
                <c:ptCount val="1"/>
                <c:pt idx="0">
                  <c:v>數列 15</c:v>
                </c:pt>
              </c:strCache>
            </c:strRef>
          </c:tx>
          <c:spPr>
            <a:solidFill>
              <a:schemeClr val="accent1">
                <a:shade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工作表1!$P$2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FA-4354-AA31-09F8FE6121BF}"/>
            </c:ext>
          </c:extLst>
        </c:ser>
        <c:ser>
          <c:idx val="15"/>
          <c:order val="15"/>
          <c:tx>
            <c:strRef>
              <c:f>工作表1!$Q$1</c:f>
              <c:strCache>
                <c:ptCount val="1"/>
                <c:pt idx="0">
                  <c:v>數列 16</c:v>
                </c:pt>
              </c:strCache>
            </c:strRef>
          </c:tx>
          <c:spPr>
            <a:solidFill>
              <a:schemeClr val="accent1">
                <a:shade val="63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工作表1!$Q$2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2FA-4354-AA31-09F8FE6121BF}"/>
            </c:ext>
          </c:extLst>
        </c:ser>
        <c:ser>
          <c:idx val="16"/>
          <c:order val="16"/>
          <c:tx>
            <c:strRef>
              <c:f>工作表1!$R$1</c:f>
              <c:strCache>
                <c:ptCount val="1"/>
                <c:pt idx="0">
                  <c:v>數列 17</c:v>
                </c:pt>
              </c:strCache>
            </c:strRef>
          </c:tx>
          <c:spPr>
            <a:solidFill>
              <a:schemeClr val="accent1">
                <a:shade val="56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工作表1!$R$2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2FA-4354-AA31-09F8FE6121BF}"/>
            </c:ext>
          </c:extLst>
        </c:ser>
        <c:ser>
          <c:idx val="17"/>
          <c:order val="17"/>
          <c:tx>
            <c:strRef>
              <c:f>工作表1!$S$1</c:f>
              <c:strCache>
                <c:ptCount val="1"/>
                <c:pt idx="0">
                  <c:v>數列 18</c:v>
                </c:pt>
              </c:strCache>
            </c:strRef>
          </c:tx>
          <c:spPr>
            <a:solidFill>
              <a:schemeClr val="accent1">
                <a:shade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工作表1!$S$2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2FA-4354-AA31-09F8FE6121BF}"/>
            </c:ext>
          </c:extLst>
        </c:ser>
        <c:ser>
          <c:idx val="18"/>
          <c:order val="18"/>
          <c:tx>
            <c:strRef>
              <c:f>工作表1!$T$1</c:f>
              <c:strCache>
                <c:ptCount val="1"/>
                <c:pt idx="0">
                  <c:v>數列 19</c:v>
                </c:pt>
              </c:strCache>
            </c:strRef>
          </c:tx>
          <c:spPr>
            <a:solidFill>
              <a:schemeClr val="accent1">
                <a:shade val="43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工作表1!$T$2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2FA-4354-AA31-09F8FE6121BF}"/>
            </c:ext>
          </c:extLst>
        </c:ser>
        <c:ser>
          <c:idx val="19"/>
          <c:order val="19"/>
          <c:tx>
            <c:strRef>
              <c:f>工作表1!$U$1</c:f>
              <c:strCache>
                <c:ptCount val="1"/>
                <c:pt idx="0">
                  <c:v>數列 20</c:v>
                </c:pt>
              </c:strCache>
            </c:strRef>
          </c:tx>
          <c:spPr>
            <a:solidFill>
              <a:schemeClr val="accent1">
                <a:shade val="36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</c:f>
              <c:strCache>
                <c:ptCount val="1"/>
                <c:pt idx="0">
                  <c:v>類別 1</c:v>
                </c:pt>
              </c:strCache>
            </c:strRef>
          </c:cat>
          <c:val>
            <c:numRef>
              <c:f>工作表1!$U$2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2FA-4354-AA31-09F8FE612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09765088"/>
        <c:axId val="509765744"/>
      </c:barChart>
      <c:catAx>
        <c:axId val="509765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765744"/>
        <c:crosses val="autoZero"/>
        <c:auto val="1"/>
        <c:lblAlgn val="ctr"/>
        <c:lblOffset val="100"/>
        <c:noMultiLvlLbl val="0"/>
      </c:catAx>
      <c:valAx>
        <c:axId val="509765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976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2020-07-01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0DDD22F3-89E5-41E5-B669-7A90DC863C72}" type="datetimeFigureOut">
              <a:rPr lang="zh-TW" altLang="en-US" smtClean="0"/>
              <a:t>2020/7/1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C9FC2E6B-DE53-4A9D-9742-BF1CA18CAA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18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3621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9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743253"/>
            <a:ext cx="2592000" cy="5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743253"/>
            <a:ext cx="2592000" cy="5376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3429000"/>
            <a:ext cx="151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720005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720005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720005"/>
            <a:ext cx="1728192" cy="53827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851538"/>
            <a:ext cx="4320480" cy="6006468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29" y="6"/>
            <a:ext cx="3508371" cy="5785689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5" y="123483"/>
            <a:ext cx="8679899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1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9144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508790"/>
            <a:ext cx="2849840" cy="486556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796671"/>
            <a:ext cx="108520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08923" y="1734657"/>
            <a:ext cx="669775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41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灰底"/>
          <p:cNvSpPr/>
          <p:nvPr userDrawn="1"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13758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3096"/>
            <a:ext cx="2700000" cy="2408459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5774987"/>
            <a:ext cx="1650216" cy="1083013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5991747"/>
            <a:ext cx="1060704" cy="7391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3"/>
            <a:ext cx="2520000" cy="2281540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9" y="1568923"/>
            <a:ext cx="1871760" cy="40683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568086"/>
            <a:ext cx="1871760" cy="40683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567245"/>
            <a:ext cx="1871760" cy="40683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1" y="1566401"/>
            <a:ext cx="1871760" cy="40683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8" y="1760118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10" y="1760118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5" y="1760118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31" y="1760118"/>
            <a:ext cx="1352567" cy="180342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7" y="601929"/>
            <a:ext cx="3282039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779699"/>
            <a:ext cx="2991584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5" y="1727823"/>
            <a:ext cx="3055840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32990"/>
            <a:ext cx="3600400" cy="24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3" y="3686187"/>
            <a:ext cx="1711407" cy="1666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8" r:id="rId4"/>
    <p:sldLayoutId id="2147483677" r:id="rId5"/>
    <p:sldLayoutId id="2147483671" r:id="rId6"/>
    <p:sldLayoutId id="2147483658" r:id="rId7"/>
    <p:sldLayoutId id="2147483659" r:id="rId8"/>
    <p:sldLayoutId id="2147483673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75" r:id="rId17"/>
    <p:sldLayoutId id="2147483674" r:id="rId18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26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27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71588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9499" y="2468894"/>
            <a:ext cx="9144000" cy="711077"/>
          </a:xfrm>
          <a:prstGeom prst="rect">
            <a:avLst/>
          </a:prstGeom>
        </p:spPr>
        <p:txBody>
          <a:bodyPr/>
          <a:lstStyle>
            <a:lvl1pPr algn="ctr" defTabSz="685800" rtl="0" eaLnBrk="1" latinLnBrk="1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以財稅資料觀察我國所得分配</a:t>
            </a:r>
            <a:r>
              <a:rPr lang="en-US" altLang="zh-TW" sz="4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所面臨之挑戰與精進作為</a:t>
            </a:r>
            <a:endParaRPr lang="ko-KR" altLang="en-US" sz="4200" b="1" dirty="0">
              <a:solidFill>
                <a:schemeClr val="bg1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" y="4869160"/>
            <a:ext cx="9143999" cy="768085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altLang="zh-TW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109</a:t>
            </a:r>
            <a:r>
              <a:rPr lang="zh-TW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年統計精進與推展研討會</a:t>
            </a:r>
            <a:endParaRPr lang="en-US" altLang="zh-TW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zh-TW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財政部統計處 楊子江</a:t>
            </a:r>
            <a:endParaRPr lang="en-US" altLang="zh-TW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109.0</a:t>
            </a: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altLang="zh-TW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5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4B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所得來源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55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10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4" name="內容版面配置區 3"/>
          <p:cNvSpPr txBox="1">
            <a:spLocks/>
          </p:cNvSpPr>
          <p:nvPr/>
        </p:nvSpPr>
        <p:spPr>
          <a:xfrm>
            <a:off x="323528" y="1700808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低所得組所得來源多元，成員除社會新鮮人、役男等薪資所得者外，亦包含部分以資本利得為主要收入之退休或股票族。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低所得組薪資所得者於年齡、工作時間及穩定度、性別比重、乃至於工作所屬行業，各方面皆與高所得組有顯著差異。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176519" y="769491"/>
            <a:ext cx="2959919" cy="754382"/>
            <a:chOff x="176519" y="769491"/>
            <a:chExt cx="2959919" cy="754382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519" y="769491"/>
              <a:ext cx="636509" cy="754382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708949" y="1353468"/>
              <a:ext cx="2427489" cy="45719"/>
            </a:xfrm>
            <a:prstGeom prst="rect">
              <a:avLst/>
            </a:prstGeom>
            <a:solidFill>
              <a:srgbClr val="F4BD2D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4BD2D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08949" y="1399187"/>
              <a:ext cx="2427489" cy="45719"/>
            </a:xfrm>
            <a:prstGeom prst="rect">
              <a:avLst/>
            </a:prstGeom>
            <a:solidFill>
              <a:srgbClr val="F4BD2D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841257" y="919921"/>
              <a:ext cx="226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chemeClr val="accent3">
                      <a:lumMod val="75000"/>
                    </a:schemeClr>
                  </a:solidFill>
                </a:rPr>
                <a:t>Summary</a:t>
              </a:r>
              <a:endParaRPr lang="zh-TW" altLang="en-US" sz="32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2522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07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階級流動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41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11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5" name="內容版面配置區 3"/>
          <p:cNvSpPr txBox="1">
            <a:spLocks/>
          </p:cNvSpPr>
          <p:nvPr/>
        </p:nvSpPr>
        <p:spPr>
          <a:xfrm>
            <a:off x="323528" y="1626378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綜所申報成員因稅制及節稅因素，更替較戶籍檔頻繁，於縱斷面資料比較時須更為謹慎。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所得階級之移動為漸進式，僅千戶以下家戶會有大幅移動現象，多仍在固定區間內移動。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en-US" altLang="zh-TW" sz="300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高所得者因其知識、技能與累積之財富影響，具向下流動僵固性，所得流動性相對最低。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176519" y="769491"/>
            <a:ext cx="2959919" cy="754381"/>
            <a:chOff x="176519" y="769491"/>
            <a:chExt cx="2959919" cy="754381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519" y="769491"/>
              <a:ext cx="636509" cy="754381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708949" y="1353468"/>
              <a:ext cx="2427489" cy="45719"/>
            </a:xfrm>
            <a:prstGeom prst="rect">
              <a:avLst/>
            </a:prstGeom>
            <a:solidFill>
              <a:srgbClr val="F0762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4BD2D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08949" y="1399187"/>
              <a:ext cx="2427489" cy="45719"/>
            </a:xfrm>
            <a:prstGeom prst="rect">
              <a:avLst/>
            </a:prstGeom>
            <a:solidFill>
              <a:srgbClr val="F07624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841257" y="919921"/>
              <a:ext cx="226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DB620F"/>
                  </a:solidFill>
                </a:rPr>
                <a:t>Summary</a:t>
              </a:r>
              <a:endParaRPr lang="zh-TW" altLang="en-US" sz="3200" b="1" dirty="0">
                <a:solidFill>
                  <a:srgbClr val="DB620F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8519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E6294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E62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財產狀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況</a:t>
            </a: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2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12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8" name="內容版面配置區 3"/>
          <p:cNvSpPr txBox="1">
            <a:spLocks/>
          </p:cNvSpPr>
          <p:nvPr/>
        </p:nvSpPr>
        <p:spPr>
          <a:xfrm>
            <a:off x="323528" y="1690750"/>
            <a:ext cx="8229600" cy="3826482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少數低所得組收入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流量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雖低，但持有財產金額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存量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仍高，凸顯其並非屬一般社會認知之經濟弱勢者。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en-US" altLang="zh-TW" sz="300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低所得家戶因含部分以資本利得所得為主要所得者，財產與所得中位數差距倍數遠較各等分位大，亦隱含部分所得可能未納入財稅統計。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176519" y="769491"/>
            <a:ext cx="2959919" cy="754381"/>
            <a:chOff x="176519" y="769491"/>
            <a:chExt cx="2959919" cy="754381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519" y="769491"/>
              <a:ext cx="636508" cy="754381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708949" y="1353468"/>
              <a:ext cx="2427489" cy="45719"/>
            </a:xfrm>
            <a:prstGeom prst="rect">
              <a:avLst/>
            </a:prstGeom>
            <a:solidFill>
              <a:srgbClr val="E62949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4BD2D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08949" y="1399187"/>
              <a:ext cx="2427489" cy="45719"/>
            </a:xfrm>
            <a:prstGeom prst="rect">
              <a:avLst/>
            </a:prstGeom>
            <a:solidFill>
              <a:srgbClr val="E62949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841257" y="919921"/>
              <a:ext cx="226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rgbClr val="E62949"/>
                  </a:solidFill>
                </a:rPr>
                <a:t>Summary</a:t>
              </a:r>
              <a:endParaRPr lang="zh-TW" altLang="en-US" sz="3200" b="1" dirty="0">
                <a:solidFill>
                  <a:srgbClr val="E62949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1216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結語與展望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2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13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內容版面配置區 3"/>
          <p:cNvSpPr txBox="1">
            <a:spLocks/>
          </p:cNvSpPr>
          <p:nvPr/>
        </p:nvSpPr>
        <p:spPr>
          <a:xfrm>
            <a:off x="323528" y="1124744"/>
            <a:ext cx="8229600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結算申報家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戶囿於稅制而異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動頻繁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，且未涵蓋多數低</a:t>
            </a:r>
            <a:r>
              <a:rPr lang="en-US" altLang="zh-TW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中低</a:t>
            </a:r>
            <a:r>
              <a:rPr lang="en-US" altLang="zh-TW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收入戶，加以高低所得組之成員、年齡、所得皆異，觀察所得差距有其侷限性。</a:t>
            </a:r>
            <a:endParaRPr lang="en-US" altLang="zh-TW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組受薪者多為新鮮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人、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役男，工作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更替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頻繁且屬可替代性高行業，致所得差距甚大。</a:t>
            </a:r>
            <a:endParaRPr lang="en-US" altLang="zh-TW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所得階級雖有流動，但多限於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±3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所得等分位內移動，移動橫跨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個等分位以上占比多不及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成；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V20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組僵固性最高，逾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成等分位未移動。</a:t>
            </a:r>
            <a:endParaRPr lang="en-US" altLang="zh-TW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低所得組收入多元，</a:t>
            </a:r>
            <a:r>
              <a:rPr lang="en-US" altLang="zh-TW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成以資本利得為主；逾</a:t>
            </a:r>
            <a:r>
              <a:rPr lang="en-US" altLang="zh-TW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成家戶財產達千萬元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財產與</a:t>
            </a: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</a:t>
            </a: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差距倍數高，隱含其有部分所得收入未納入現行財稅統計。</a:t>
            </a:r>
            <a:endParaRPr lang="en-US" altLang="zh-TW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zh-TW" altLang="en-US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Picture 4" descr="M:\賦稅統計科\h10882\其他\業務會報\財稅大數據-薪資中位數\研討會簡報相關\簡報底圖\1447102551_top_goal_target_success_arrow_flat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692" y="109694"/>
            <a:ext cx="985838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2064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結語與展望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2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14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內容版面配置區 3"/>
          <p:cNvSpPr txBox="1">
            <a:spLocks/>
          </p:cNvSpPr>
          <p:nvPr/>
        </p:nvSpPr>
        <p:spPr>
          <a:xfrm>
            <a:off x="323528" y="1052736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財稅資料因行政資料等限制，僅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能視為觀察所得分配之輔助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資料。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對於外界之誤用，可望透過本研究之說明澄清。</a:t>
            </a:r>
            <a:endParaRPr lang="en-US" altLang="zh-TW" sz="300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考量未來調查統計日趨困難，若能透過制度變革，將現行部分免稅所得納入財稅資料蒐集範圍，對調查統計或相關所得議題研究將有助益。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現行財稅資料之公開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統計缺乏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跨稅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機關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整合後資訊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，尚無法發揮其蘊藏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價值。往後將持續相關研究，朝提升財政資料附加價值目標邁進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51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結語與展望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2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15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內容版面配置區 3"/>
          <p:cNvSpPr txBox="1">
            <a:spLocks/>
          </p:cNvSpPr>
          <p:nvPr/>
        </p:nvSpPr>
        <p:spPr>
          <a:xfrm>
            <a:off x="323528" y="106327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近期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OECD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報告提及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運用稅務微觀資料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(Tax 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Microdata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於政策分析之潛力。本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透過跨稅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機關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資料整合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，揭露高低所得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族群背景，有效提升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政府統計公信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力，為我國運用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稅務微觀資料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之範例。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資訊之揭露能否澄清媒體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誤解，擴大財稅資料應用，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統計與業務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單位之看法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有所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差異，不無可能會限制國內稅務微觀資料之應用與發展。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6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2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16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grpSp>
        <p:nvGrpSpPr>
          <p:cNvPr id="16" name="Group 1">
            <a:extLst>
              <a:ext uri="{FF2B5EF4-FFF2-40B4-BE49-F238E27FC236}">
                <a16:creationId xmlns:a16="http://schemas.microsoft.com/office/drawing/2014/main" id="{75596B00-0CE2-44C6-9AC5-0B5BC6F6C4D9}"/>
              </a:ext>
            </a:extLst>
          </p:cNvPr>
          <p:cNvGrpSpPr/>
          <p:nvPr/>
        </p:nvGrpSpPr>
        <p:grpSpPr>
          <a:xfrm>
            <a:off x="1804622" y="2121760"/>
            <a:ext cx="5269188" cy="3419475"/>
            <a:chOff x="4655870" y="2637505"/>
            <a:chExt cx="2716484" cy="121760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7" name="Group 5">
              <a:extLst>
                <a:ext uri="{FF2B5EF4-FFF2-40B4-BE49-F238E27FC236}">
                  <a16:creationId xmlns:a16="http://schemas.microsoft.com/office/drawing/2014/main" id="{5DF549E6-5337-42BD-9C5E-4FF911D21EC1}"/>
                </a:ext>
              </a:extLst>
            </p:cNvPr>
            <p:cNvGrpSpPr/>
            <p:nvPr/>
          </p:nvGrpSpPr>
          <p:grpSpPr>
            <a:xfrm>
              <a:off x="6233054" y="2743150"/>
              <a:ext cx="1139300" cy="952543"/>
              <a:chOff x="5133714" y="3583707"/>
              <a:chExt cx="474339" cy="396585"/>
            </a:xfrm>
          </p:grpSpPr>
          <p:cxnSp>
            <p:nvCxnSpPr>
              <p:cNvPr id="24" name="Connector: Elbow 11">
                <a:extLst>
                  <a:ext uri="{FF2B5EF4-FFF2-40B4-BE49-F238E27FC236}">
                    <a16:creationId xmlns:a16="http://schemas.microsoft.com/office/drawing/2014/main" id="{99FF6450-5DCF-4EA4-9ECD-5DECDA3BADB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223467" y="3590067"/>
                <a:ext cx="291134" cy="278415"/>
              </a:xfrm>
              <a:prstGeom prst="bentConnector3">
                <a:avLst>
                  <a:gd name="adj1" fmla="val 98706"/>
                </a:avLst>
              </a:prstGeom>
              <a:ln w="38100">
                <a:solidFill>
                  <a:srgbClr val="E62949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or: Elbow 12">
                <a:extLst>
                  <a:ext uri="{FF2B5EF4-FFF2-40B4-BE49-F238E27FC236}">
                    <a16:creationId xmlns:a16="http://schemas.microsoft.com/office/drawing/2014/main" id="{637BD6F9-CEA8-471A-B6D6-3D7D3748ACC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172591" y="3544830"/>
                <a:ext cx="396585" cy="474339"/>
              </a:xfrm>
              <a:prstGeom prst="bentConnector3">
                <a:avLst>
                  <a:gd name="adj1" fmla="val 101319"/>
                </a:avLst>
              </a:prstGeom>
              <a:ln w="38100">
                <a:solidFill>
                  <a:srgbClr val="F07624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6">
              <a:extLst>
                <a:ext uri="{FF2B5EF4-FFF2-40B4-BE49-F238E27FC236}">
                  <a16:creationId xmlns:a16="http://schemas.microsoft.com/office/drawing/2014/main" id="{3DC2EA36-2D13-4B3D-BFC3-A102F4DEB439}"/>
                </a:ext>
              </a:extLst>
            </p:cNvPr>
            <p:cNvCxnSpPr>
              <a:cxnSpLocks/>
            </p:cNvCxnSpPr>
            <p:nvPr/>
          </p:nvCxnSpPr>
          <p:spPr>
            <a:xfrm>
              <a:off x="6001025" y="2637505"/>
              <a:ext cx="13087" cy="1217603"/>
            </a:xfrm>
            <a:prstGeom prst="line">
              <a:avLst/>
            </a:prstGeom>
            <a:ln w="38100">
              <a:solidFill>
                <a:srgbClr val="F4BD2D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7">
              <a:extLst>
                <a:ext uri="{FF2B5EF4-FFF2-40B4-BE49-F238E27FC236}">
                  <a16:creationId xmlns:a16="http://schemas.microsoft.com/office/drawing/2014/main" id="{11C99EAA-C1C3-4CCA-BEBA-AC2A865E88E4}"/>
                </a:ext>
              </a:extLst>
            </p:cNvPr>
            <p:cNvGrpSpPr/>
            <p:nvPr/>
          </p:nvGrpSpPr>
          <p:grpSpPr>
            <a:xfrm flipH="1">
              <a:off x="4655870" y="2743153"/>
              <a:ext cx="1159245" cy="952554"/>
              <a:chOff x="5125409" y="3583703"/>
              <a:chExt cx="482643" cy="396589"/>
            </a:xfrm>
          </p:grpSpPr>
          <p:cxnSp>
            <p:nvCxnSpPr>
              <p:cNvPr id="22" name="Connector: Elbow 9">
                <a:extLst>
                  <a:ext uri="{FF2B5EF4-FFF2-40B4-BE49-F238E27FC236}">
                    <a16:creationId xmlns:a16="http://schemas.microsoft.com/office/drawing/2014/main" id="{3275D676-AD17-49C5-9DEA-18E954D494CE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217648" y="3581177"/>
                <a:ext cx="291129" cy="296190"/>
              </a:xfrm>
              <a:prstGeom prst="bentConnector3">
                <a:avLst>
                  <a:gd name="adj1" fmla="val 100929"/>
                </a:avLst>
              </a:prstGeom>
              <a:ln w="38100">
                <a:solidFill>
                  <a:srgbClr val="1C7DE1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or: Elbow 10">
                <a:extLst>
                  <a:ext uri="{FF2B5EF4-FFF2-40B4-BE49-F238E27FC236}">
                    <a16:creationId xmlns:a16="http://schemas.microsoft.com/office/drawing/2014/main" id="{7437482D-2332-417F-9573-94FD96A7798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5168436" y="3540676"/>
                <a:ext cx="396589" cy="482643"/>
              </a:xfrm>
              <a:prstGeom prst="bentConnector3">
                <a:avLst>
                  <a:gd name="adj1" fmla="val 99215"/>
                </a:avLst>
              </a:prstGeom>
              <a:ln w="38100">
                <a:solidFill>
                  <a:srgbClr val="1ED4DE"/>
                </a:solidFill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080A5CE-2A27-4A71-B160-441332CC772B}"/>
              </a:ext>
            </a:extLst>
          </p:cNvPr>
          <p:cNvSpPr/>
          <p:nvPr/>
        </p:nvSpPr>
        <p:spPr>
          <a:xfrm>
            <a:off x="-24672" y="2681481"/>
            <a:ext cx="9168135" cy="1360392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DB2FBFAD-318C-47E8-A82D-2EDEDE3F63EE}"/>
              </a:ext>
            </a:extLst>
          </p:cNvPr>
          <p:cNvSpPr/>
          <p:nvPr/>
        </p:nvSpPr>
        <p:spPr>
          <a:xfrm>
            <a:off x="-19910" y="2783920"/>
            <a:ext cx="9168135" cy="1155517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020C8F30-9C91-4D39-A29C-BCE4134E41E9}"/>
              </a:ext>
            </a:extLst>
          </p:cNvPr>
          <p:cNvSpPr txBox="1"/>
          <p:nvPr/>
        </p:nvSpPr>
        <p:spPr>
          <a:xfrm>
            <a:off x="-20555" y="2733947"/>
            <a:ext cx="916455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3">
            <a:extLst>
              <a:ext uri="{FF2B5EF4-FFF2-40B4-BE49-F238E27FC236}">
                <a16:creationId xmlns:a16="http://schemas.microsoft.com/office/drawing/2014/main" id="{298CF959-4651-4C64-A08C-8F2BDE46A824}"/>
              </a:ext>
            </a:extLst>
          </p:cNvPr>
          <p:cNvSpPr txBox="1"/>
          <p:nvPr/>
        </p:nvSpPr>
        <p:spPr>
          <a:xfrm>
            <a:off x="-11047" y="3559784"/>
            <a:ext cx="9164444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1800" dirty="0">
                <a:solidFill>
                  <a:schemeClr val="bg1"/>
                </a:solidFill>
                <a:cs typeface="Arial" pitchFamily="34" charset="0"/>
              </a:rPr>
              <a:t>感謝聆聽　謝謝指教</a:t>
            </a:r>
            <a:endParaRPr lang="ko-KR" altLang="en-US" sz="1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8237F776-235B-43B7-A208-7106E24CBAFE}"/>
              </a:ext>
            </a:extLst>
          </p:cNvPr>
          <p:cNvSpPr>
            <a:spLocks noChangeAspect="1"/>
          </p:cNvSpPr>
          <p:nvPr/>
        </p:nvSpPr>
        <p:spPr>
          <a:xfrm flipH="1">
            <a:off x="3214831" y="1213156"/>
            <a:ext cx="2434484" cy="1311656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5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4" y="47"/>
            <a:ext cx="7141929" cy="1179288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accent5"/>
                </a:solidFill>
              </a:rPr>
              <a:t>報告大綱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49" name="Pentagon 48"/>
          <p:cNvSpPr/>
          <p:nvPr/>
        </p:nvSpPr>
        <p:spPr>
          <a:xfrm>
            <a:off x="2079428" y="1305269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133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44" name="Rectangle 2"/>
          <p:cNvSpPr/>
          <p:nvPr/>
        </p:nvSpPr>
        <p:spPr>
          <a:xfrm>
            <a:off x="2974845" y="1305269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33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54" name="TextBox 53"/>
          <p:cNvSpPr txBox="1"/>
          <p:nvPr/>
        </p:nvSpPr>
        <p:spPr>
          <a:xfrm>
            <a:off x="2161101" y="1384269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60" name="TextBox 10"/>
          <p:cNvSpPr txBox="1"/>
          <p:nvPr/>
        </p:nvSpPr>
        <p:spPr bwMode="auto">
          <a:xfrm>
            <a:off x="3471101" y="1357744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緣起及動機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8" name="Pentagon 107"/>
          <p:cNvSpPr/>
          <p:nvPr/>
        </p:nvSpPr>
        <p:spPr>
          <a:xfrm>
            <a:off x="2079428" y="2003145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1C7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9" name="Rectangle 2"/>
          <p:cNvSpPr/>
          <p:nvPr/>
        </p:nvSpPr>
        <p:spPr>
          <a:xfrm>
            <a:off x="2974845" y="2003145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C7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161101" y="2082145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115" name="Pentagon 114"/>
          <p:cNvSpPr/>
          <p:nvPr/>
        </p:nvSpPr>
        <p:spPr>
          <a:xfrm>
            <a:off x="2079428" y="2701021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1E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16" name="Rectangle 2"/>
          <p:cNvSpPr/>
          <p:nvPr/>
        </p:nvSpPr>
        <p:spPr>
          <a:xfrm>
            <a:off x="2974845" y="2701021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ED4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161101" y="2780021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2079428" y="3398897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F4B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23" name="Rectangle 2"/>
          <p:cNvSpPr/>
          <p:nvPr/>
        </p:nvSpPr>
        <p:spPr>
          <a:xfrm>
            <a:off x="2974845" y="3398897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4BD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161101" y="3477897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129" name="Pentagon 128"/>
          <p:cNvSpPr/>
          <p:nvPr/>
        </p:nvSpPr>
        <p:spPr>
          <a:xfrm>
            <a:off x="2079428" y="4096772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30" name="Rectangle 2"/>
          <p:cNvSpPr/>
          <p:nvPr/>
        </p:nvSpPr>
        <p:spPr>
          <a:xfrm>
            <a:off x="2974845" y="4096772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07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161101" y="4175772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</a:p>
        </p:txBody>
      </p:sp>
      <p:sp>
        <p:nvSpPr>
          <p:cNvPr id="33" name="TextBox 10"/>
          <p:cNvSpPr txBox="1"/>
          <p:nvPr/>
        </p:nvSpPr>
        <p:spPr bwMode="auto">
          <a:xfrm>
            <a:off x="3471101" y="2064399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資料處理及觀察面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向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10"/>
          <p:cNvSpPr txBox="1"/>
          <p:nvPr/>
        </p:nvSpPr>
        <p:spPr bwMode="auto">
          <a:xfrm>
            <a:off x="3471101" y="2719753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家戶結構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10"/>
          <p:cNvSpPr txBox="1"/>
          <p:nvPr/>
        </p:nvSpPr>
        <p:spPr bwMode="auto">
          <a:xfrm>
            <a:off x="3461365" y="3420552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所得來源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10"/>
          <p:cNvSpPr txBox="1"/>
          <p:nvPr/>
        </p:nvSpPr>
        <p:spPr bwMode="auto">
          <a:xfrm>
            <a:off x="3461363" y="4139292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階級流動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Pentagon 128"/>
          <p:cNvSpPr/>
          <p:nvPr/>
        </p:nvSpPr>
        <p:spPr>
          <a:xfrm>
            <a:off x="2079428" y="4773213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E62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38" name="Rectangle 2"/>
          <p:cNvSpPr/>
          <p:nvPr/>
        </p:nvSpPr>
        <p:spPr>
          <a:xfrm>
            <a:off x="2974845" y="4773213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E62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39" name="TextBox 130"/>
          <p:cNvSpPr txBox="1"/>
          <p:nvPr/>
        </p:nvSpPr>
        <p:spPr>
          <a:xfrm>
            <a:off x="2161101" y="48522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06</a:t>
            </a:r>
          </a:p>
        </p:txBody>
      </p:sp>
      <p:sp>
        <p:nvSpPr>
          <p:cNvPr id="40" name="TextBox 10"/>
          <p:cNvSpPr txBox="1"/>
          <p:nvPr/>
        </p:nvSpPr>
        <p:spPr bwMode="auto">
          <a:xfrm>
            <a:off x="3461363" y="4815733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財產狀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況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>
                    <a:lumMod val="75000"/>
                  </a:schemeClr>
                </a:solidFill>
              </a:rPr>
              <a:pPr/>
              <a:t>2</a:t>
            </a:fld>
            <a:endParaRPr lang="zh-TW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1" name="Pentagon 128"/>
          <p:cNvSpPr/>
          <p:nvPr/>
        </p:nvSpPr>
        <p:spPr>
          <a:xfrm>
            <a:off x="2079428" y="5428211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32" name="Rectangle 2"/>
          <p:cNvSpPr/>
          <p:nvPr/>
        </p:nvSpPr>
        <p:spPr>
          <a:xfrm>
            <a:off x="2974845" y="5428211"/>
            <a:ext cx="5629159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41" name="TextBox 130"/>
          <p:cNvSpPr txBox="1"/>
          <p:nvPr/>
        </p:nvSpPr>
        <p:spPr>
          <a:xfrm>
            <a:off x="2161101" y="5507211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07</a:t>
            </a:r>
          </a:p>
        </p:txBody>
      </p:sp>
      <p:sp>
        <p:nvSpPr>
          <p:cNvPr id="42" name="TextBox 10"/>
          <p:cNvSpPr txBox="1"/>
          <p:nvPr/>
        </p:nvSpPr>
        <p:spPr bwMode="auto">
          <a:xfrm>
            <a:off x="3461363" y="5470731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結語與展望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1367" name="白底"/>
          <p:cNvSpPr/>
          <p:nvPr/>
        </p:nvSpPr>
        <p:spPr>
          <a:xfrm>
            <a:off x="817306" y="871824"/>
            <a:ext cx="7488832" cy="5154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61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3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grpSp>
        <p:nvGrpSpPr>
          <p:cNvPr id="29" name="104"/>
          <p:cNvGrpSpPr/>
          <p:nvPr/>
        </p:nvGrpSpPr>
        <p:grpSpPr>
          <a:xfrm>
            <a:off x="971600" y="935161"/>
            <a:ext cx="6236623" cy="960655"/>
            <a:chOff x="971600" y="935161"/>
            <a:chExt cx="6236623" cy="960655"/>
          </a:xfrm>
        </p:grpSpPr>
        <p:sp>
          <p:nvSpPr>
            <p:cNvPr id="12" name="圓角矩形 11"/>
            <p:cNvSpPr/>
            <p:nvPr/>
          </p:nvSpPr>
          <p:spPr>
            <a:xfrm>
              <a:off x="1168373" y="1306966"/>
              <a:ext cx="6039850" cy="5888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TW" altLang="en-US" dirty="0">
                  <a:solidFill>
                    <a:srgbClr val="17499B"/>
                  </a:solidFill>
                </a:rPr>
                <a:t>綜所稅申報</a:t>
              </a:r>
              <a:r>
                <a:rPr lang="zh-TW" altLang="en-US" dirty="0" smtClean="0">
                  <a:solidFill>
                    <a:srgbClr val="17499B"/>
                  </a:solidFill>
                </a:rPr>
                <a:t>戶 平均</a:t>
              </a:r>
              <a:r>
                <a:rPr lang="zh-TW" altLang="en-US" dirty="0">
                  <a:solidFill>
                    <a:srgbClr val="17499B"/>
                  </a:solidFill>
                </a:rPr>
                <a:t>年所得高低差</a:t>
              </a:r>
              <a:r>
                <a:rPr lang="en-US" altLang="zh-TW" dirty="0">
                  <a:solidFill>
                    <a:srgbClr val="17499B"/>
                  </a:solidFill>
                </a:rPr>
                <a:t>99</a:t>
              </a:r>
              <a:r>
                <a:rPr lang="zh-TW" altLang="en-US" dirty="0">
                  <a:solidFill>
                    <a:srgbClr val="17499B"/>
                  </a:solidFill>
                </a:rPr>
                <a:t>倍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971600" y="989674"/>
              <a:ext cx="957519" cy="831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412" y="935161"/>
              <a:ext cx="846451" cy="645543"/>
            </a:xfrm>
            <a:prstGeom prst="rect">
              <a:avLst/>
            </a:prstGeom>
          </p:spPr>
        </p:pic>
        <p:sp>
          <p:nvSpPr>
            <p:cNvPr id="21" name="文字方塊 20"/>
            <p:cNvSpPr txBox="1"/>
            <p:nvPr/>
          </p:nvSpPr>
          <p:spPr>
            <a:xfrm>
              <a:off x="1231559" y="1608987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b="1" dirty="0" smtClean="0">
                  <a:solidFill>
                    <a:srgbClr val="004E98"/>
                  </a:solidFill>
                </a:rPr>
                <a:t>104.7.1</a:t>
              </a:r>
              <a:endParaRPr lang="zh-TW" altLang="en-US" sz="1000" b="1" dirty="0">
                <a:solidFill>
                  <a:srgbClr val="004E98"/>
                </a:solidFill>
              </a:endParaRPr>
            </a:p>
          </p:txBody>
        </p:sp>
      </p:grpSp>
      <p:grpSp>
        <p:nvGrpSpPr>
          <p:cNvPr id="25" name="108"/>
          <p:cNvGrpSpPr/>
          <p:nvPr/>
        </p:nvGrpSpPr>
        <p:grpSpPr>
          <a:xfrm>
            <a:off x="894700" y="4581128"/>
            <a:ext cx="6910795" cy="958207"/>
            <a:chOff x="959331" y="2756907"/>
            <a:chExt cx="6910795" cy="958207"/>
          </a:xfrm>
        </p:grpSpPr>
        <p:sp>
          <p:nvSpPr>
            <p:cNvPr id="37" name="圓角矩形 36"/>
            <p:cNvSpPr/>
            <p:nvPr/>
          </p:nvSpPr>
          <p:spPr>
            <a:xfrm>
              <a:off x="1071681" y="3126264"/>
              <a:ext cx="6798445" cy="5888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zh-TW" altLang="en-US" dirty="0">
                  <a:solidFill>
                    <a:srgbClr val="004097"/>
                  </a:solidFill>
                </a:rPr>
                <a:t>台灣貧富差距大！年所得最低與最高差</a:t>
              </a:r>
              <a:r>
                <a:rPr lang="en-US" altLang="zh-TW" dirty="0">
                  <a:solidFill>
                    <a:srgbClr val="004097"/>
                  </a:solidFill>
                </a:rPr>
                <a:t>113</a:t>
              </a:r>
              <a:r>
                <a:rPr lang="zh-TW" altLang="en-US" dirty="0">
                  <a:solidFill>
                    <a:srgbClr val="004097"/>
                  </a:solidFill>
                </a:rPr>
                <a:t>倍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1013478" y="2808973"/>
              <a:ext cx="761656" cy="814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3" name="民視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331" y="2756907"/>
              <a:ext cx="761656" cy="776221"/>
            </a:xfrm>
            <a:prstGeom prst="rect">
              <a:avLst/>
            </a:prstGeom>
          </p:spPr>
        </p:pic>
        <p:sp>
          <p:nvSpPr>
            <p:cNvPr id="58" name="文字方塊 57"/>
            <p:cNvSpPr txBox="1"/>
            <p:nvPr/>
          </p:nvSpPr>
          <p:spPr>
            <a:xfrm>
              <a:off x="1040899" y="3460200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b="1" dirty="0" smtClean="0">
                  <a:solidFill>
                    <a:srgbClr val="004E98"/>
                  </a:solidFill>
                </a:rPr>
                <a:t>108.7.7</a:t>
              </a:r>
              <a:endParaRPr lang="zh-TW" altLang="en-US" sz="1000" b="1" dirty="0">
                <a:solidFill>
                  <a:srgbClr val="004E98"/>
                </a:solidFill>
              </a:endParaRPr>
            </a:p>
          </p:txBody>
        </p:sp>
      </p:grpSp>
      <p:grpSp>
        <p:nvGrpSpPr>
          <p:cNvPr id="23" name="106"/>
          <p:cNvGrpSpPr/>
          <p:nvPr/>
        </p:nvGrpSpPr>
        <p:grpSpPr>
          <a:xfrm>
            <a:off x="999438" y="2780928"/>
            <a:ext cx="6408712" cy="906141"/>
            <a:chOff x="971600" y="4611091"/>
            <a:chExt cx="6408712" cy="906141"/>
          </a:xfrm>
        </p:grpSpPr>
        <p:grpSp>
          <p:nvGrpSpPr>
            <p:cNvPr id="45" name="群組 44"/>
            <p:cNvGrpSpPr/>
            <p:nvPr/>
          </p:nvGrpSpPr>
          <p:grpSpPr>
            <a:xfrm>
              <a:off x="971600" y="4611091"/>
              <a:ext cx="6408712" cy="906141"/>
              <a:chOff x="920715" y="942100"/>
              <a:chExt cx="6408712" cy="906141"/>
            </a:xfrm>
          </p:grpSpPr>
          <p:sp>
            <p:nvSpPr>
              <p:cNvPr id="46" name="圓角矩形 45"/>
              <p:cNvSpPr/>
              <p:nvPr/>
            </p:nvSpPr>
            <p:spPr>
              <a:xfrm>
                <a:off x="1020782" y="1259391"/>
                <a:ext cx="6308645" cy="58885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zh-TW" altLang="en-US" dirty="0">
                    <a:solidFill>
                      <a:srgbClr val="004E98"/>
                    </a:solidFill>
                  </a:rPr>
                  <a:t>貧富差距百倍 最富家庭平均年收入</a:t>
                </a:r>
                <a:r>
                  <a:rPr lang="en-US" altLang="zh-TW" dirty="0">
                    <a:solidFill>
                      <a:srgbClr val="004E98"/>
                    </a:solidFill>
                  </a:rPr>
                  <a:t>471</a:t>
                </a:r>
                <a:r>
                  <a:rPr lang="zh-TW" altLang="en-US" dirty="0">
                    <a:solidFill>
                      <a:srgbClr val="004E98"/>
                    </a:solidFill>
                  </a:rPr>
                  <a:t>萬</a:t>
                </a: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920715" y="942100"/>
                <a:ext cx="836158" cy="7229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6" name="中央社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99" y="4681860"/>
              <a:ext cx="561633" cy="561633"/>
            </a:xfrm>
            <a:prstGeom prst="rect">
              <a:avLst/>
            </a:prstGeom>
          </p:spPr>
        </p:pic>
        <p:sp>
          <p:nvSpPr>
            <p:cNvPr id="59" name="文字方塊 58"/>
            <p:cNvSpPr txBox="1"/>
            <p:nvPr/>
          </p:nvSpPr>
          <p:spPr>
            <a:xfrm>
              <a:off x="1034924" y="5221989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b="1" dirty="0" smtClean="0">
                  <a:solidFill>
                    <a:srgbClr val="004E98"/>
                  </a:solidFill>
                </a:rPr>
                <a:t>106.7.3</a:t>
              </a:r>
              <a:endParaRPr lang="zh-TW" altLang="en-US" sz="1000" b="1" dirty="0">
                <a:solidFill>
                  <a:srgbClr val="004E98"/>
                </a:solidFill>
              </a:endParaRPr>
            </a:p>
          </p:txBody>
        </p:sp>
      </p:grpSp>
      <p:grpSp>
        <p:nvGrpSpPr>
          <p:cNvPr id="24" name="107"/>
          <p:cNvGrpSpPr/>
          <p:nvPr/>
        </p:nvGrpSpPr>
        <p:grpSpPr>
          <a:xfrm>
            <a:off x="3076139" y="3759466"/>
            <a:ext cx="5096260" cy="892321"/>
            <a:chOff x="3191258" y="3760815"/>
            <a:chExt cx="5096260" cy="892321"/>
          </a:xfrm>
        </p:grpSpPr>
        <p:grpSp>
          <p:nvGrpSpPr>
            <p:cNvPr id="54" name="群組 53"/>
            <p:cNvGrpSpPr/>
            <p:nvPr/>
          </p:nvGrpSpPr>
          <p:grpSpPr>
            <a:xfrm>
              <a:off x="3191258" y="3798584"/>
              <a:ext cx="5096260" cy="854552"/>
              <a:chOff x="3210268" y="992887"/>
              <a:chExt cx="5096260" cy="854552"/>
            </a:xfrm>
          </p:grpSpPr>
          <p:sp>
            <p:nvSpPr>
              <p:cNvPr id="56" name="圓角矩形 55"/>
              <p:cNvSpPr/>
              <p:nvPr/>
            </p:nvSpPr>
            <p:spPr>
              <a:xfrm>
                <a:off x="3210268" y="1258589"/>
                <a:ext cx="4964445" cy="58885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zh-TW" altLang="en-US" dirty="0">
                    <a:solidFill>
                      <a:srgbClr val="D8262C"/>
                    </a:solidFill>
                  </a:rPr>
                  <a:t>最富</a:t>
                </a:r>
                <a:r>
                  <a:rPr lang="en-US" altLang="zh-TW" dirty="0">
                    <a:solidFill>
                      <a:srgbClr val="D8262C"/>
                    </a:solidFill>
                  </a:rPr>
                  <a:t>5</a:t>
                </a:r>
                <a:r>
                  <a:rPr lang="zh-TW" altLang="en-US" dirty="0">
                    <a:solidFill>
                      <a:srgbClr val="D8262C"/>
                    </a:solidFill>
                  </a:rPr>
                  <a:t>％年賺</a:t>
                </a:r>
                <a:r>
                  <a:rPr lang="en-US" altLang="zh-TW" dirty="0">
                    <a:solidFill>
                      <a:srgbClr val="D8262C"/>
                    </a:solidFill>
                  </a:rPr>
                  <a:t>469</a:t>
                </a:r>
                <a:r>
                  <a:rPr lang="zh-TW" altLang="en-US" dirty="0">
                    <a:solidFill>
                      <a:srgbClr val="D8262C"/>
                    </a:solidFill>
                  </a:rPr>
                  <a:t>萬 窮人</a:t>
                </a:r>
                <a:r>
                  <a:rPr lang="en-US" altLang="zh-TW" dirty="0">
                    <a:solidFill>
                      <a:srgbClr val="D8262C"/>
                    </a:solidFill>
                  </a:rPr>
                  <a:t>104</a:t>
                </a:r>
                <a:r>
                  <a:rPr lang="zh-TW" altLang="en-US" dirty="0">
                    <a:solidFill>
                      <a:srgbClr val="D8262C"/>
                    </a:solidFill>
                  </a:rPr>
                  <a:t>倍</a:t>
                </a: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7512399" y="992887"/>
                <a:ext cx="794129" cy="5989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1258" y="3760815"/>
              <a:ext cx="600849" cy="600849"/>
            </a:xfrm>
            <a:prstGeom prst="rect">
              <a:avLst/>
            </a:prstGeom>
          </p:spPr>
        </p:pic>
        <p:sp>
          <p:nvSpPr>
            <p:cNvPr id="62" name="文字方塊 61"/>
            <p:cNvSpPr txBox="1"/>
            <p:nvPr/>
          </p:nvSpPr>
          <p:spPr>
            <a:xfrm>
              <a:off x="7529148" y="4337627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b="1" dirty="0" smtClean="0">
                  <a:solidFill>
                    <a:srgbClr val="D8262C"/>
                  </a:solidFill>
                </a:rPr>
                <a:t>107.7.23</a:t>
              </a:r>
              <a:endParaRPr lang="zh-TW" altLang="en-US" sz="1000" b="1" dirty="0">
                <a:solidFill>
                  <a:srgbClr val="D8262C"/>
                </a:solidFill>
              </a:endParaRPr>
            </a:p>
          </p:txBody>
        </p:sp>
      </p:grpSp>
      <p:grpSp>
        <p:nvGrpSpPr>
          <p:cNvPr id="27" name="105"/>
          <p:cNvGrpSpPr/>
          <p:nvPr/>
        </p:nvGrpSpPr>
        <p:grpSpPr>
          <a:xfrm>
            <a:off x="2555776" y="1812024"/>
            <a:ext cx="5616623" cy="971918"/>
            <a:chOff x="2555776" y="1812024"/>
            <a:chExt cx="5616623" cy="971918"/>
          </a:xfrm>
        </p:grpSpPr>
        <p:sp>
          <p:nvSpPr>
            <p:cNvPr id="51" name="圓角矩形 50"/>
            <p:cNvSpPr/>
            <p:nvPr/>
          </p:nvSpPr>
          <p:spPr>
            <a:xfrm>
              <a:off x="2555776" y="2192078"/>
              <a:ext cx="5505519" cy="5888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dirty="0">
                  <a:solidFill>
                    <a:srgbClr val="B50303"/>
                  </a:solidFill>
                </a:rPr>
                <a:t>最富與最窮</a:t>
              </a:r>
              <a:r>
                <a:rPr lang="en-US" altLang="zh-TW" dirty="0">
                  <a:solidFill>
                    <a:srgbClr val="B50303"/>
                  </a:solidFill>
                </a:rPr>
                <a:t>5</a:t>
              </a:r>
              <a:r>
                <a:rPr lang="zh-TW" altLang="en-US" dirty="0">
                  <a:solidFill>
                    <a:srgbClr val="B50303"/>
                  </a:solidFill>
                </a:rPr>
                <a:t>％ 貧富差距飆至</a:t>
              </a:r>
              <a:r>
                <a:rPr lang="en-US" altLang="zh-TW" dirty="0">
                  <a:solidFill>
                    <a:srgbClr val="B50303"/>
                  </a:solidFill>
                </a:rPr>
                <a:t>112</a:t>
              </a:r>
              <a:r>
                <a:rPr lang="zh-TW" altLang="en-US" dirty="0">
                  <a:solidFill>
                    <a:srgbClr val="B50303"/>
                  </a:solidFill>
                </a:rPr>
                <a:t>倍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7363678" y="1812024"/>
              <a:ext cx="808721" cy="8144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" name="自由時報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974425"/>
              <a:ext cx="598796" cy="590479"/>
            </a:xfrm>
            <a:prstGeom prst="rect">
              <a:avLst/>
            </a:prstGeom>
          </p:spPr>
        </p:pic>
        <p:sp>
          <p:nvSpPr>
            <p:cNvPr id="63" name="文字方塊 62"/>
            <p:cNvSpPr txBox="1"/>
            <p:nvPr/>
          </p:nvSpPr>
          <p:spPr>
            <a:xfrm>
              <a:off x="7394967" y="2537721"/>
              <a:ext cx="7200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000" b="1" dirty="0" smtClean="0">
                  <a:solidFill>
                    <a:srgbClr val="D8262C"/>
                  </a:solidFill>
                </a:rPr>
                <a:t>105.7.10</a:t>
              </a:r>
              <a:endParaRPr lang="zh-TW" altLang="en-US" sz="1000" b="1" dirty="0">
                <a:solidFill>
                  <a:srgbClr val="D8262C"/>
                </a:solidFill>
              </a:endParaRPr>
            </a:p>
          </p:txBody>
        </p:sp>
      </p:grpSp>
      <p:sp>
        <p:nvSpPr>
          <p:cNvPr id="66" name="TextBox 10" hidden="1"/>
          <p:cNvSpPr txBox="1"/>
          <p:nvPr/>
        </p:nvSpPr>
        <p:spPr bwMode="auto">
          <a:xfrm>
            <a:off x="2195736" y="2999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近年</a:t>
            </a:r>
            <a:r>
              <a:rPr lang="zh-TW" altLang="en-US" sz="2800" b="1" dirty="0" smtClean="0">
                <a:solidFill>
                  <a:schemeClr val="accent1"/>
                </a:solidFill>
                <a:cs typeface="Arial" pitchFamily="34" charset="0"/>
              </a:rPr>
              <a:t>財稅所得分配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媒體報導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333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48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33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49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緣起及動機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5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3336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33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緣起及動機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99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4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70" name="內容版面配置區 3"/>
          <p:cNvSpPr txBox="1">
            <a:spLocks/>
          </p:cNvSpPr>
          <p:nvPr/>
        </p:nvSpPr>
        <p:spPr>
          <a:xfrm>
            <a:off x="457200" y="90872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所得分配議題上，財稅與統計調查之差異，常遭外界誤解，致影響政府統計公信力。</a:t>
            </a:r>
            <a:endParaRPr lang="en-US" altLang="zh-TW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Arial" pitchFamily="34" charset="0"/>
              <a:buBlip>
                <a:blip r:embed="rId5"/>
              </a:buBlip>
            </a:pP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財稅資料蘊含豐富資訊，可分析各類議題，作為政府單位推動相關政策之說明與依據。</a:t>
            </a:r>
            <a:endParaRPr lang="en-US" altLang="zh-TW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Font typeface="Arial" pitchFamily="34" charset="0"/>
              <a:buBlip>
                <a:blip r:embed="rId5"/>
              </a:buBlip>
            </a:pPr>
            <a:r>
              <a:rPr lang="zh-TW" altLang="en-US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透過跨稅、跨部會資料串接，能進一步解釋財稅資料於觀察所得分配侷限性及其差異原因，並提出嶄新之觀察面向。</a:t>
            </a:r>
            <a:endParaRPr lang="zh-TW" altLang="en-US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示意圖1"/>
          <p:cNvGrpSpPr/>
          <p:nvPr/>
        </p:nvGrpSpPr>
        <p:grpSpPr>
          <a:xfrm>
            <a:off x="-107165" y="4467914"/>
            <a:ext cx="2228246" cy="1710723"/>
            <a:chOff x="-107165" y="4467914"/>
            <a:chExt cx="2228246" cy="1710723"/>
          </a:xfrm>
        </p:grpSpPr>
        <p:grpSp>
          <p:nvGrpSpPr>
            <p:cNvPr id="101" name="群組 100"/>
            <p:cNvGrpSpPr/>
            <p:nvPr/>
          </p:nvGrpSpPr>
          <p:grpSpPr>
            <a:xfrm>
              <a:off x="-107165" y="4467914"/>
              <a:ext cx="1292155" cy="975802"/>
              <a:chOff x="-226009" y="1241837"/>
              <a:chExt cx="2581755" cy="1949676"/>
            </a:xfrm>
          </p:grpSpPr>
          <p:grpSp>
            <p:nvGrpSpPr>
              <p:cNvPr id="102" name="Group 7">
                <a:extLst>
                  <a:ext uri="{FF2B5EF4-FFF2-40B4-BE49-F238E27FC236}">
                    <a16:creationId xmlns:a16="http://schemas.microsoft.com/office/drawing/2014/main" id="{25CFA69B-8173-437D-A6AF-183FF401EB86}"/>
                  </a:ext>
                </a:extLst>
              </p:cNvPr>
              <p:cNvGrpSpPr/>
              <p:nvPr/>
            </p:nvGrpSpPr>
            <p:grpSpPr>
              <a:xfrm rot="17995255">
                <a:off x="690097" y="1728126"/>
                <a:ext cx="1127441" cy="1125517"/>
                <a:chOff x="2417597" y="1836205"/>
                <a:chExt cx="1913618" cy="1910351"/>
              </a:xfrm>
            </p:grpSpPr>
            <p:sp>
              <p:nvSpPr>
                <p:cNvPr id="164" name="Block Arc 32">
                  <a:extLst>
                    <a:ext uri="{FF2B5EF4-FFF2-40B4-BE49-F238E27FC236}">
                      <a16:creationId xmlns:a16="http://schemas.microsoft.com/office/drawing/2014/main" id="{BDB0A64B-BC15-4352-AB51-F3D2917C5B02}"/>
                    </a:ext>
                  </a:extLst>
                </p:cNvPr>
                <p:cNvSpPr/>
                <p:nvPr/>
              </p:nvSpPr>
              <p:spPr>
                <a:xfrm>
                  <a:off x="2420864" y="1836205"/>
                  <a:ext cx="1910351" cy="1910351"/>
                </a:xfrm>
                <a:prstGeom prst="blockArc">
                  <a:avLst>
                    <a:gd name="adj1" fmla="val 10800000"/>
                    <a:gd name="adj2" fmla="val 21522627"/>
                    <a:gd name="adj3" fmla="val 20545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Rectangle 33">
                  <a:extLst>
                    <a:ext uri="{FF2B5EF4-FFF2-40B4-BE49-F238E27FC236}">
                      <a16:creationId xmlns:a16="http://schemas.microsoft.com/office/drawing/2014/main" id="{20F44E8F-9AC3-4554-8980-36C0BE8390F1}"/>
                    </a:ext>
                  </a:extLst>
                </p:cNvPr>
                <p:cNvSpPr/>
                <p:nvPr/>
              </p:nvSpPr>
              <p:spPr>
                <a:xfrm>
                  <a:off x="2420864" y="2762119"/>
                  <a:ext cx="396000" cy="7200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34">
                  <a:extLst>
                    <a:ext uri="{FF2B5EF4-FFF2-40B4-BE49-F238E27FC236}">
                      <a16:creationId xmlns:a16="http://schemas.microsoft.com/office/drawing/2014/main" id="{A24B7463-07F1-4BB1-BCCC-94A9ADD90980}"/>
                    </a:ext>
                  </a:extLst>
                </p:cNvPr>
                <p:cNvSpPr/>
                <p:nvPr/>
              </p:nvSpPr>
              <p:spPr>
                <a:xfrm>
                  <a:off x="3935215" y="2762119"/>
                  <a:ext cx="396000" cy="7200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7" name="Rectangle 35">
                  <a:extLst>
                    <a:ext uri="{FF2B5EF4-FFF2-40B4-BE49-F238E27FC236}">
                      <a16:creationId xmlns:a16="http://schemas.microsoft.com/office/drawing/2014/main" id="{5F7A4A5A-9F11-49E1-8719-F3ED74796E5C}"/>
                    </a:ext>
                  </a:extLst>
                </p:cNvPr>
                <p:cNvSpPr/>
                <p:nvPr/>
              </p:nvSpPr>
              <p:spPr>
                <a:xfrm>
                  <a:off x="2417597" y="3475288"/>
                  <a:ext cx="396000" cy="17872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8" name="Rectangle 36">
                  <a:extLst>
                    <a:ext uri="{FF2B5EF4-FFF2-40B4-BE49-F238E27FC236}">
                      <a16:creationId xmlns:a16="http://schemas.microsoft.com/office/drawing/2014/main" id="{6FE4E351-EA0A-4202-B93D-B5F09F028E1A}"/>
                    </a:ext>
                  </a:extLst>
                </p:cNvPr>
                <p:cNvSpPr/>
                <p:nvPr/>
              </p:nvSpPr>
              <p:spPr>
                <a:xfrm>
                  <a:off x="3931941" y="3475283"/>
                  <a:ext cx="396000" cy="17872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3" name="Group 61">
                <a:extLst>
                  <a:ext uri="{FF2B5EF4-FFF2-40B4-BE49-F238E27FC236}">
                    <a16:creationId xmlns:a16="http://schemas.microsoft.com/office/drawing/2014/main" id="{CBBAC575-A386-4CB8-9F03-75861C9604E1}"/>
                  </a:ext>
                </a:extLst>
              </p:cNvPr>
              <p:cNvGrpSpPr/>
              <p:nvPr/>
            </p:nvGrpSpPr>
            <p:grpSpPr>
              <a:xfrm>
                <a:off x="1453430" y="2161060"/>
                <a:ext cx="902316" cy="1030453"/>
                <a:chOff x="1937906" y="2024163"/>
                <a:chExt cx="1203088" cy="1373937"/>
              </a:xfrm>
            </p:grpSpPr>
            <p:sp>
              <p:nvSpPr>
                <p:cNvPr id="109" name="Isosceles Triangle 30">
                  <a:extLst>
                    <a:ext uri="{FF2B5EF4-FFF2-40B4-BE49-F238E27FC236}">
                      <a16:creationId xmlns:a16="http://schemas.microsoft.com/office/drawing/2014/main" id="{487B354D-E5DB-48D7-8CB8-FE583ACEB100}"/>
                    </a:ext>
                  </a:extLst>
                </p:cNvPr>
                <p:cNvSpPr/>
                <p:nvPr/>
              </p:nvSpPr>
              <p:spPr>
                <a:xfrm rot="18794210">
                  <a:off x="2787697" y="1863364"/>
                  <a:ext cx="192498" cy="514096"/>
                </a:xfrm>
                <a:custGeom>
                  <a:avLst/>
                  <a:gdLst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24307 w 696456"/>
                    <a:gd name="connsiteY5" fmla="*/ 772149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06386 w 696456"/>
                    <a:gd name="connsiteY5" fmla="*/ 827860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0834 w 696456"/>
                    <a:gd name="connsiteY2" fmla="*/ 928544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40376 w 696456"/>
                    <a:gd name="connsiteY5" fmla="*/ 700968 h 1522641"/>
                    <a:gd name="connsiteX6" fmla="*/ 209433 w 696456"/>
                    <a:gd name="connsiteY6" fmla="*/ 0 h 1522641"/>
                    <a:gd name="connsiteX0" fmla="*/ 319878 w 806901"/>
                    <a:gd name="connsiteY0" fmla="*/ 0 h 1522641"/>
                    <a:gd name="connsiteX1" fmla="*/ 806901 w 806901"/>
                    <a:gd name="connsiteY1" fmla="*/ 891485 h 1522641"/>
                    <a:gd name="connsiteX2" fmla="*/ 475857 w 806901"/>
                    <a:gd name="connsiteY2" fmla="*/ 815137 h 1522641"/>
                    <a:gd name="connsiteX3" fmla="*/ 585799 w 806901"/>
                    <a:gd name="connsiteY3" fmla="*/ 1522641 h 1522641"/>
                    <a:gd name="connsiteX4" fmla="*/ 0 w 806901"/>
                    <a:gd name="connsiteY4" fmla="*/ 503672 h 1522641"/>
                    <a:gd name="connsiteX5" fmla="*/ 450821 w 806901"/>
                    <a:gd name="connsiteY5" fmla="*/ 700968 h 1522641"/>
                    <a:gd name="connsiteX6" fmla="*/ 319878 w 80690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75857 w 865961"/>
                    <a:gd name="connsiteY2" fmla="*/ 815137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45997 w 865961"/>
                    <a:gd name="connsiteY2" fmla="*/ 861940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5961" h="1522641">
                      <a:moveTo>
                        <a:pt x="319878" y="0"/>
                      </a:moveTo>
                      <a:lnTo>
                        <a:pt x="865960" y="1012964"/>
                      </a:lnTo>
                      <a:lnTo>
                        <a:pt x="445997" y="861940"/>
                      </a:lnTo>
                      <a:cubicBezTo>
                        <a:pt x="444170" y="1059972"/>
                        <a:pt x="587626" y="1324609"/>
                        <a:pt x="585799" y="1522641"/>
                      </a:cubicBezTo>
                      <a:lnTo>
                        <a:pt x="0" y="503672"/>
                      </a:lnTo>
                      <a:lnTo>
                        <a:pt x="450821" y="700968"/>
                      </a:lnTo>
                      <a:cubicBezTo>
                        <a:pt x="450821" y="491764"/>
                        <a:pt x="319878" y="209204"/>
                        <a:pt x="31987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Isosceles Triangle 30">
                  <a:extLst>
                    <a:ext uri="{FF2B5EF4-FFF2-40B4-BE49-F238E27FC236}">
                      <a16:creationId xmlns:a16="http://schemas.microsoft.com/office/drawing/2014/main" id="{CE228554-DAFE-42A6-AD98-74F7658F0D6B}"/>
                    </a:ext>
                  </a:extLst>
                </p:cNvPr>
                <p:cNvSpPr/>
                <p:nvPr/>
              </p:nvSpPr>
              <p:spPr>
                <a:xfrm rot="18794210">
                  <a:off x="2171381" y="2861639"/>
                  <a:ext cx="192498" cy="514096"/>
                </a:xfrm>
                <a:custGeom>
                  <a:avLst/>
                  <a:gdLst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24307 w 696456"/>
                    <a:gd name="connsiteY5" fmla="*/ 772149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06386 w 696456"/>
                    <a:gd name="connsiteY5" fmla="*/ 827860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0834 w 696456"/>
                    <a:gd name="connsiteY2" fmla="*/ 928544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40376 w 696456"/>
                    <a:gd name="connsiteY5" fmla="*/ 700968 h 1522641"/>
                    <a:gd name="connsiteX6" fmla="*/ 209433 w 696456"/>
                    <a:gd name="connsiteY6" fmla="*/ 0 h 1522641"/>
                    <a:gd name="connsiteX0" fmla="*/ 319878 w 806901"/>
                    <a:gd name="connsiteY0" fmla="*/ 0 h 1522641"/>
                    <a:gd name="connsiteX1" fmla="*/ 806901 w 806901"/>
                    <a:gd name="connsiteY1" fmla="*/ 891485 h 1522641"/>
                    <a:gd name="connsiteX2" fmla="*/ 475857 w 806901"/>
                    <a:gd name="connsiteY2" fmla="*/ 815137 h 1522641"/>
                    <a:gd name="connsiteX3" fmla="*/ 585799 w 806901"/>
                    <a:gd name="connsiteY3" fmla="*/ 1522641 h 1522641"/>
                    <a:gd name="connsiteX4" fmla="*/ 0 w 806901"/>
                    <a:gd name="connsiteY4" fmla="*/ 503672 h 1522641"/>
                    <a:gd name="connsiteX5" fmla="*/ 450821 w 806901"/>
                    <a:gd name="connsiteY5" fmla="*/ 700968 h 1522641"/>
                    <a:gd name="connsiteX6" fmla="*/ 319878 w 80690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75857 w 865961"/>
                    <a:gd name="connsiteY2" fmla="*/ 815137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45997 w 865961"/>
                    <a:gd name="connsiteY2" fmla="*/ 861940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5961" h="1522641">
                      <a:moveTo>
                        <a:pt x="319878" y="0"/>
                      </a:moveTo>
                      <a:lnTo>
                        <a:pt x="865960" y="1012964"/>
                      </a:lnTo>
                      <a:lnTo>
                        <a:pt x="445997" y="861940"/>
                      </a:lnTo>
                      <a:cubicBezTo>
                        <a:pt x="444170" y="1059972"/>
                        <a:pt x="587626" y="1324609"/>
                        <a:pt x="585799" y="1522641"/>
                      </a:cubicBezTo>
                      <a:lnTo>
                        <a:pt x="0" y="503672"/>
                      </a:lnTo>
                      <a:lnTo>
                        <a:pt x="450821" y="700968"/>
                      </a:lnTo>
                      <a:cubicBezTo>
                        <a:pt x="450821" y="491764"/>
                        <a:pt x="319878" y="209204"/>
                        <a:pt x="31987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Isosceles Triangle 30">
                  <a:extLst>
                    <a:ext uri="{FF2B5EF4-FFF2-40B4-BE49-F238E27FC236}">
                      <a16:creationId xmlns:a16="http://schemas.microsoft.com/office/drawing/2014/main" id="{05705733-55AD-4584-AF8E-564354BAF908}"/>
                    </a:ext>
                  </a:extLst>
                </p:cNvPr>
                <p:cNvSpPr/>
                <p:nvPr/>
              </p:nvSpPr>
              <p:spPr>
                <a:xfrm rot="18794210">
                  <a:off x="2098705" y="3044803"/>
                  <a:ext cx="192498" cy="514096"/>
                </a:xfrm>
                <a:custGeom>
                  <a:avLst/>
                  <a:gdLst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24307 w 696456"/>
                    <a:gd name="connsiteY5" fmla="*/ 772149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06386 w 696456"/>
                    <a:gd name="connsiteY5" fmla="*/ 827860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0834 w 696456"/>
                    <a:gd name="connsiteY2" fmla="*/ 928544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40376 w 696456"/>
                    <a:gd name="connsiteY5" fmla="*/ 700968 h 1522641"/>
                    <a:gd name="connsiteX6" fmla="*/ 209433 w 696456"/>
                    <a:gd name="connsiteY6" fmla="*/ 0 h 1522641"/>
                    <a:gd name="connsiteX0" fmla="*/ 319878 w 806901"/>
                    <a:gd name="connsiteY0" fmla="*/ 0 h 1522641"/>
                    <a:gd name="connsiteX1" fmla="*/ 806901 w 806901"/>
                    <a:gd name="connsiteY1" fmla="*/ 891485 h 1522641"/>
                    <a:gd name="connsiteX2" fmla="*/ 475857 w 806901"/>
                    <a:gd name="connsiteY2" fmla="*/ 815137 h 1522641"/>
                    <a:gd name="connsiteX3" fmla="*/ 585799 w 806901"/>
                    <a:gd name="connsiteY3" fmla="*/ 1522641 h 1522641"/>
                    <a:gd name="connsiteX4" fmla="*/ 0 w 806901"/>
                    <a:gd name="connsiteY4" fmla="*/ 503672 h 1522641"/>
                    <a:gd name="connsiteX5" fmla="*/ 450821 w 806901"/>
                    <a:gd name="connsiteY5" fmla="*/ 700968 h 1522641"/>
                    <a:gd name="connsiteX6" fmla="*/ 319878 w 80690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75857 w 865961"/>
                    <a:gd name="connsiteY2" fmla="*/ 815137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45997 w 865961"/>
                    <a:gd name="connsiteY2" fmla="*/ 861940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5961" h="1522641">
                      <a:moveTo>
                        <a:pt x="319878" y="0"/>
                      </a:moveTo>
                      <a:lnTo>
                        <a:pt x="865960" y="1012964"/>
                      </a:lnTo>
                      <a:lnTo>
                        <a:pt x="445997" y="861940"/>
                      </a:lnTo>
                      <a:cubicBezTo>
                        <a:pt x="444170" y="1059972"/>
                        <a:pt x="587626" y="1324609"/>
                        <a:pt x="585799" y="1522641"/>
                      </a:cubicBezTo>
                      <a:lnTo>
                        <a:pt x="0" y="503672"/>
                      </a:lnTo>
                      <a:lnTo>
                        <a:pt x="450821" y="700968"/>
                      </a:lnTo>
                      <a:cubicBezTo>
                        <a:pt x="450821" y="491764"/>
                        <a:pt x="319878" y="209204"/>
                        <a:pt x="31987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Isosceles Triangle 30">
                  <a:extLst>
                    <a:ext uri="{FF2B5EF4-FFF2-40B4-BE49-F238E27FC236}">
                      <a16:creationId xmlns:a16="http://schemas.microsoft.com/office/drawing/2014/main" id="{85497D39-FEF8-4C18-A7C1-94067397D1F1}"/>
                    </a:ext>
                  </a:extLst>
                </p:cNvPr>
                <p:cNvSpPr/>
                <p:nvPr/>
              </p:nvSpPr>
              <p:spPr>
                <a:xfrm rot="18794210">
                  <a:off x="2722704" y="2061299"/>
                  <a:ext cx="192498" cy="514096"/>
                </a:xfrm>
                <a:custGeom>
                  <a:avLst/>
                  <a:gdLst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24307 w 696456"/>
                    <a:gd name="connsiteY5" fmla="*/ 772149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06386 w 696456"/>
                    <a:gd name="connsiteY5" fmla="*/ 827860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3587 w 696456"/>
                    <a:gd name="connsiteY2" fmla="*/ 891485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70838 w 696456"/>
                    <a:gd name="connsiteY5" fmla="*/ 747265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75651 w 696456"/>
                    <a:gd name="connsiteY2" fmla="*/ 796718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480834 w 696456"/>
                    <a:gd name="connsiteY2" fmla="*/ 928544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246479 w 696456"/>
                    <a:gd name="connsiteY5" fmla="*/ 634091 h 1522641"/>
                    <a:gd name="connsiteX6" fmla="*/ 209433 w 696456"/>
                    <a:gd name="connsiteY6" fmla="*/ 0 h 1522641"/>
                    <a:gd name="connsiteX0" fmla="*/ 209433 w 696456"/>
                    <a:gd name="connsiteY0" fmla="*/ 0 h 1522641"/>
                    <a:gd name="connsiteX1" fmla="*/ 696456 w 696456"/>
                    <a:gd name="connsiteY1" fmla="*/ 891485 h 1522641"/>
                    <a:gd name="connsiteX2" fmla="*/ 365412 w 696456"/>
                    <a:gd name="connsiteY2" fmla="*/ 815137 h 1522641"/>
                    <a:gd name="connsiteX3" fmla="*/ 475354 w 696456"/>
                    <a:gd name="connsiteY3" fmla="*/ 1522641 h 1522641"/>
                    <a:gd name="connsiteX4" fmla="*/ 0 w 696456"/>
                    <a:gd name="connsiteY4" fmla="*/ 624880 h 1522641"/>
                    <a:gd name="connsiteX5" fmla="*/ 340376 w 696456"/>
                    <a:gd name="connsiteY5" fmla="*/ 700968 h 1522641"/>
                    <a:gd name="connsiteX6" fmla="*/ 209433 w 696456"/>
                    <a:gd name="connsiteY6" fmla="*/ 0 h 1522641"/>
                    <a:gd name="connsiteX0" fmla="*/ 319878 w 806901"/>
                    <a:gd name="connsiteY0" fmla="*/ 0 h 1522641"/>
                    <a:gd name="connsiteX1" fmla="*/ 806901 w 806901"/>
                    <a:gd name="connsiteY1" fmla="*/ 891485 h 1522641"/>
                    <a:gd name="connsiteX2" fmla="*/ 475857 w 806901"/>
                    <a:gd name="connsiteY2" fmla="*/ 815137 h 1522641"/>
                    <a:gd name="connsiteX3" fmla="*/ 585799 w 806901"/>
                    <a:gd name="connsiteY3" fmla="*/ 1522641 h 1522641"/>
                    <a:gd name="connsiteX4" fmla="*/ 0 w 806901"/>
                    <a:gd name="connsiteY4" fmla="*/ 503672 h 1522641"/>
                    <a:gd name="connsiteX5" fmla="*/ 450821 w 806901"/>
                    <a:gd name="connsiteY5" fmla="*/ 700968 h 1522641"/>
                    <a:gd name="connsiteX6" fmla="*/ 319878 w 80690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75857 w 865961"/>
                    <a:gd name="connsiteY2" fmla="*/ 815137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  <a:gd name="connsiteX0" fmla="*/ 319878 w 865961"/>
                    <a:gd name="connsiteY0" fmla="*/ 0 h 1522641"/>
                    <a:gd name="connsiteX1" fmla="*/ 865960 w 865961"/>
                    <a:gd name="connsiteY1" fmla="*/ 1012964 h 1522641"/>
                    <a:gd name="connsiteX2" fmla="*/ 445997 w 865961"/>
                    <a:gd name="connsiteY2" fmla="*/ 861940 h 1522641"/>
                    <a:gd name="connsiteX3" fmla="*/ 585799 w 865961"/>
                    <a:gd name="connsiteY3" fmla="*/ 1522641 h 1522641"/>
                    <a:gd name="connsiteX4" fmla="*/ 0 w 865961"/>
                    <a:gd name="connsiteY4" fmla="*/ 503672 h 1522641"/>
                    <a:gd name="connsiteX5" fmla="*/ 450821 w 865961"/>
                    <a:gd name="connsiteY5" fmla="*/ 700968 h 1522641"/>
                    <a:gd name="connsiteX6" fmla="*/ 319878 w 865961"/>
                    <a:gd name="connsiteY6" fmla="*/ 0 h 1522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65961" h="1522641">
                      <a:moveTo>
                        <a:pt x="319878" y="0"/>
                      </a:moveTo>
                      <a:lnTo>
                        <a:pt x="865960" y="1012964"/>
                      </a:lnTo>
                      <a:lnTo>
                        <a:pt x="445997" y="861940"/>
                      </a:lnTo>
                      <a:cubicBezTo>
                        <a:pt x="444170" y="1059972"/>
                        <a:pt x="587626" y="1324609"/>
                        <a:pt x="585799" y="1522641"/>
                      </a:cubicBezTo>
                      <a:lnTo>
                        <a:pt x="0" y="503672"/>
                      </a:lnTo>
                      <a:lnTo>
                        <a:pt x="450821" y="700968"/>
                      </a:lnTo>
                      <a:cubicBezTo>
                        <a:pt x="450821" y="491764"/>
                        <a:pt x="319878" y="209204"/>
                        <a:pt x="31987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4" name="Group 62">
                <a:extLst>
                  <a:ext uri="{FF2B5EF4-FFF2-40B4-BE49-F238E27FC236}">
                    <a16:creationId xmlns:a16="http://schemas.microsoft.com/office/drawing/2014/main" id="{11D1D504-DF45-4147-842C-998F9FDEE29A}"/>
                  </a:ext>
                </a:extLst>
              </p:cNvPr>
              <p:cNvGrpSpPr/>
              <p:nvPr/>
            </p:nvGrpSpPr>
            <p:grpSpPr>
              <a:xfrm>
                <a:off x="-226009" y="1241837"/>
                <a:ext cx="1598461" cy="1090076"/>
                <a:chOff x="-301346" y="798533"/>
                <a:chExt cx="2131281" cy="1453434"/>
              </a:xfrm>
            </p:grpSpPr>
            <p:sp>
              <p:nvSpPr>
                <p:cNvPr id="105" name="Freeform 8">
                  <a:extLst>
                    <a:ext uri="{FF2B5EF4-FFF2-40B4-BE49-F238E27FC236}">
                      <a16:creationId xmlns:a16="http://schemas.microsoft.com/office/drawing/2014/main" id="{826CA0D1-F26F-473C-A9A6-F029A0C85085}"/>
                    </a:ext>
                  </a:extLst>
                </p:cNvPr>
                <p:cNvSpPr/>
                <p:nvPr/>
              </p:nvSpPr>
              <p:spPr>
                <a:xfrm rot="2062115">
                  <a:off x="729413" y="1132447"/>
                  <a:ext cx="1100522" cy="1119520"/>
                </a:xfrm>
                <a:custGeom>
                  <a:avLst/>
                  <a:gdLst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0098 w 1117102"/>
                    <a:gd name="connsiteY13" fmla="*/ 495849 h 1119520"/>
                    <a:gd name="connsiteX14" fmla="*/ 16214 w 1117102"/>
                    <a:gd name="connsiteY14" fmla="*/ 494102 h 1119520"/>
                    <a:gd name="connsiteX15" fmla="*/ 16580 w 1117102"/>
                    <a:gd name="connsiteY15" fmla="*/ 495501 h 1119520"/>
                    <a:gd name="connsiteX16" fmla="*/ 16580 w 1117102"/>
                    <a:gd name="connsiteY16" fmla="*/ 519208 h 1119520"/>
                    <a:gd name="connsiteX17" fmla="*/ 53230 w 1117102"/>
                    <a:gd name="connsiteY17" fmla="*/ 504961 h 1119520"/>
                    <a:gd name="connsiteX18" fmla="*/ 163187 w 1117102"/>
                    <a:gd name="connsiteY18" fmla="*/ 352712 h 1119520"/>
                    <a:gd name="connsiteX19" fmla="*/ 280970 w 1117102"/>
                    <a:gd name="connsiteY19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0098 w 1117102"/>
                    <a:gd name="connsiteY13" fmla="*/ 495849 h 1119520"/>
                    <a:gd name="connsiteX14" fmla="*/ 16214 w 1117102"/>
                    <a:gd name="connsiteY14" fmla="*/ 494102 h 1119520"/>
                    <a:gd name="connsiteX15" fmla="*/ 16580 w 1117102"/>
                    <a:gd name="connsiteY15" fmla="*/ 495501 h 1119520"/>
                    <a:gd name="connsiteX16" fmla="*/ 16580 w 1117102"/>
                    <a:gd name="connsiteY16" fmla="*/ 519208 h 1119520"/>
                    <a:gd name="connsiteX17" fmla="*/ 53230 w 1117102"/>
                    <a:gd name="connsiteY17" fmla="*/ 504961 h 1119520"/>
                    <a:gd name="connsiteX18" fmla="*/ 163187 w 1117102"/>
                    <a:gd name="connsiteY18" fmla="*/ 352712 h 1119520"/>
                    <a:gd name="connsiteX19" fmla="*/ 280970 w 1117102"/>
                    <a:gd name="connsiteY19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0098 w 1117102"/>
                    <a:gd name="connsiteY13" fmla="*/ 495849 h 1119520"/>
                    <a:gd name="connsiteX14" fmla="*/ 16214 w 1117102"/>
                    <a:gd name="connsiteY14" fmla="*/ 494102 h 1119520"/>
                    <a:gd name="connsiteX15" fmla="*/ 16580 w 1117102"/>
                    <a:gd name="connsiteY15" fmla="*/ 519208 h 1119520"/>
                    <a:gd name="connsiteX16" fmla="*/ 53230 w 1117102"/>
                    <a:gd name="connsiteY16" fmla="*/ 504961 h 1119520"/>
                    <a:gd name="connsiteX17" fmla="*/ 163187 w 1117102"/>
                    <a:gd name="connsiteY17" fmla="*/ 352712 h 1119520"/>
                    <a:gd name="connsiteX18" fmla="*/ 280970 w 1117102"/>
                    <a:gd name="connsiteY18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0098 w 1117102"/>
                    <a:gd name="connsiteY13" fmla="*/ 495849 h 1119520"/>
                    <a:gd name="connsiteX14" fmla="*/ 16580 w 1117102"/>
                    <a:gd name="connsiteY14" fmla="*/ 519208 h 1119520"/>
                    <a:gd name="connsiteX15" fmla="*/ 53230 w 1117102"/>
                    <a:gd name="connsiteY15" fmla="*/ 504961 h 1119520"/>
                    <a:gd name="connsiteX16" fmla="*/ 163187 w 1117102"/>
                    <a:gd name="connsiteY16" fmla="*/ 352712 h 1119520"/>
                    <a:gd name="connsiteX17" fmla="*/ 280970 w 1117102"/>
                    <a:gd name="connsiteY17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6580 w 1117102"/>
                    <a:gd name="connsiteY13" fmla="*/ 519208 h 1119520"/>
                    <a:gd name="connsiteX14" fmla="*/ 53230 w 1117102"/>
                    <a:gd name="connsiteY14" fmla="*/ 504961 h 1119520"/>
                    <a:gd name="connsiteX15" fmla="*/ 163187 w 1117102"/>
                    <a:gd name="connsiteY15" fmla="*/ 352712 h 1119520"/>
                    <a:gd name="connsiteX16" fmla="*/ 280970 w 1117102"/>
                    <a:gd name="connsiteY16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6580 w 1117102"/>
                    <a:gd name="connsiteY13" fmla="*/ 519208 h 1119520"/>
                    <a:gd name="connsiteX14" fmla="*/ 53230 w 1117102"/>
                    <a:gd name="connsiteY14" fmla="*/ 504961 h 1119520"/>
                    <a:gd name="connsiteX15" fmla="*/ 163187 w 1117102"/>
                    <a:gd name="connsiteY15" fmla="*/ 352712 h 1119520"/>
                    <a:gd name="connsiteX16" fmla="*/ 280970 w 1117102"/>
                    <a:gd name="connsiteY16" fmla="*/ 263948 h 1119520"/>
                    <a:gd name="connsiteX0" fmla="*/ 280970 w 1117102"/>
                    <a:gd name="connsiteY0" fmla="*/ 263948 h 1119520"/>
                    <a:gd name="connsiteX1" fmla="*/ 706388 w 1117102"/>
                    <a:gd name="connsiteY1" fmla="*/ 20162 h 1119520"/>
                    <a:gd name="connsiteX2" fmla="*/ 775867 w 1117102"/>
                    <a:gd name="connsiteY2" fmla="*/ 4813 h 1119520"/>
                    <a:gd name="connsiteX3" fmla="*/ 806820 w 1117102"/>
                    <a:gd name="connsiteY3" fmla="*/ 75346 h 1119520"/>
                    <a:gd name="connsiteX4" fmla="*/ 588921 w 1117102"/>
                    <a:gd name="connsiteY4" fmla="*/ 372448 h 1119520"/>
                    <a:gd name="connsiteX5" fmla="*/ 938531 w 1117102"/>
                    <a:gd name="connsiteY5" fmla="*/ 341435 h 1119520"/>
                    <a:gd name="connsiteX6" fmla="*/ 1025933 w 1117102"/>
                    <a:gd name="connsiteY6" fmla="*/ 516239 h 1119520"/>
                    <a:gd name="connsiteX7" fmla="*/ 1034391 w 1117102"/>
                    <a:gd name="connsiteY7" fmla="*/ 702321 h 1119520"/>
                    <a:gd name="connsiteX8" fmla="*/ 1014655 w 1117102"/>
                    <a:gd name="connsiteY8" fmla="*/ 913779 h 1119520"/>
                    <a:gd name="connsiteX9" fmla="*/ 1006197 w 1117102"/>
                    <a:gd name="connsiteY9" fmla="*/ 1054750 h 1119520"/>
                    <a:gd name="connsiteX10" fmla="*/ 259048 w 1117102"/>
                    <a:gd name="connsiteY10" fmla="*/ 1066027 h 1119520"/>
                    <a:gd name="connsiteX11" fmla="*/ 23491 w 1117102"/>
                    <a:gd name="connsiteY11" fmla="*/ 992277 h 1119520"/>
                    <a:gd name="connsiteX12" fmla="*/ 0 w 1117102"/>
                    <a:gd name="connsiteY12" fmla="*/ 957928 h 1119520"/>
                    <a:gd name="connsiteX13" fmla="*/ 16580 w 1117102"/>
                    <a:gd name="connsiteY13" fmla="*/ 519208 h 1119520"/>
                    <a:gd name="connsiteX14" fmla="*/ 53230 w 1117102"/>
                    <a:gd name="connsiteY14" fmla="*/ 504961 h 1119520"/>
                    <a:gd name="connsiteX15" fmla="*/ 163187 w 1117102"/>
                    <a:gd name="connsiteY15" fmla="*/ 352712 h 1119520"/>
                    <a:gd name="connsiteX16" fmla="*/ 280970 w 1117102"/>
                    <a:gd name="connsiteY16" fmla="*/ 263948 h 1119520"/>
                    <a:gd name="connsiteX0" fmla="*/ 264390 w 1100522"/>
                    <a:gd name="connsiteY0" fmla="*/ 263948 h 1119520"/>
                    <a:gd name="connsiteX1" fmla="*/ 689808 w 1100522"/>
                    <a:gd name="connsiteY1" fmla="*/ 20162 h 1119520"/>
                    <a:gd name="connsiteX2" fmla="*/ 759287 w 1100522"/>
                    <a:gd name="connsiteY2" fmla="*/ 4813 h 1119520"/>
                    <a:gd name="connsiteX3" fmla="*/ 790240 w 1100522"/>
                    <a:gd name="connsiteY3" fmla="*/ 75346 h 1119520"/>
                    <a:gd name="connsiteX4" fmla="*/ 572341 w 1100522"/>
                    <a:gd name="connsiteY4" fmla="*/ 372448 h 1119520"/>
                    <a:gd name="connsiteX5" fmla="*/ 921951 w 1100522"/>
                    <a:gd name="connsiteY5" fmla="*/ 341435 h 1119520"/>
                    <a:gd name="connsiteX6" fmla="*/ 1009353 w 1100522"/>
                    <a:gd name="connsiteY6" fmla="*/ 516239 h 1119520"/>
                    <a:gd name="connsiteX7" fmla="*/ 1017811 w 1100522"/>
                    <a:gd name="connsiteY7" fmla="*/ 702321 h 1119520"/>
                    <a:gd name="connsiteX8" fmla="*/ 998075 w 1100522"/>
                    <a:gd name="connsiteY8" fmla="*/ 913779 h 1119520"/>
                    <a:gd name="connsiteX9" fmla="*/ 989617 w 1100522"/>
                    <a:gd name="connsiteY9" fmla="*/ 1054750 h 1119520"/>
                    <a:gd name="connsiteX10" fmla="*/ 242468 w 1100522"/>
                    <a:gd name="connsiteY10" fmla="*/ 1066027 h 1119520"/>
                    <a:gd name="connsiteX11" fmla="*/ 6911 w 1100522"/>
                    <a:gd name="connsiteY11" fmla="*/ 992277 h 1119520"/>
                    <a:gd name="connsiteX12" fmla="*/ 0 w 1100522"/>
                    <a:gd name="connsiteY12" fmla="*/ 519208 h 1119520"/>
                    <a:gd name="connsiteX13" fmla="*/ 36650 w 1100522"/>
                    <a:gd name="connsiteY13" fmla="*/ 504961 h 1119520"/>
                    <a:gd name="connsiteX14" fmla="*/ 146607 w 1100522"/>
                    <a:gd name="connsiteY14" fmla="*/ 352712 h 1119520"/>
                    <a:gd name="connsiteX15" fmla="*/ 264390 w 1100522"/>
                    <a:gd name="connsiteY15" fmla="*/ 263948 h 1119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100522" h="1119520">
                      <a:moveTo>
                        <a:pt x="264390" y="263948"/>
                      </a:moveTo>
                      <a:cubicBezTo>
                        <a:pt x="381257" y="190131"/>
                        <a:pt x="502300" y="148084"/>
                        <a:pt x="689808" y="20162"/>
                      </a:cubicBezTo>
                      <a:cubicBezTo>
                        <a:pt x="726679" y="1841"/>
                        <a:pt x="735351" y="-5755"/>
                        <a:pt x="759287" y="4813"/>
                      </a:cubicBezTo>
                      <a:cubicBezTo>
                        <a:pt x="781648" y="17423"/>
                        <a:pt x="787052" y="43633"/>
                        <a:pt x="790240" y="75346"/>
                      </a:cubicBezTo>
                      <a:cubicBezTo>
                        <a:pt x="775103" y="234834"/>
                        <a:pt x="383440" y="362110"/>
                        <a:pt x="572341" y="372448"/>
                      </a:cubicBezTo>
                      <a:cubicBezTo>
                        <a:pt x="705794" y="359291"/>
                        <a:pt x="777220" y="346134"/>
                        <a:pt x="921951" y="341435"/>
                      </a:cubicBezTo>
                      <a:cubicBezTo>
                        <a:pt x="1053524" y="343314"/>
                        <a:pt x="1075140" y="426957"/>
                        <a:pt x="1009353" y="516239"/>
                      </a:cubicBezTo>
                      <a:cubicBezTo>
                        <a:pt x="1092056" y="520938"/>
                        <a:pt x="1160663" y="649692"/>
                        <a:pt x="1017811" y="702321"/>
                      </a:cubicBezTo>
                      <a:cubicBezTo>
                        <a:pt x="1154083" y="786904"/>
                        <a:pt x="1076080" y="894043"/>
                        <a:pt x="998075" y="913779"/>
                      </a:cubicBezTo>
                      <a:cubicBezTo>
                        <a:pt x="1063862" y="972986"/>
                        <a:pt x="1056344" y="1018097"/>
                        <a:pt x="989617" y="1054750"/>
                      </a:cubicBezTo>
                      <a:cubicBezTo>
                        <a:pt x="841597" y="1115838"/>
                        <a:pt x="459094" y="1158129"/>
                        <a:pt x="242468" y="1066027"/>
                      </a:cubicBezTo>
                      <a:cubicBezTo>
                        <a:pt x="142822" y="1031908"/>
                        <a:pt x="78047" y="996188"/>
                        <a:pt x="6911" y="992277"/>
                      </a:cubicBezTo>
                      <a:lnTo>
                        <a:pt x="0" y="519208"/>
                      </a:lnTo>
                      <a:cubicBezTo>
                        <a:pt x="9193" y="517763"/>
                        <a:pt x="20149" y="513929"/>
                        <a:pt x="36650" y="504961"/>
                      </a:cubicBezTo>
                      <a:cubicBezTo>
                        <a:pt x="57325" y="453272"/>
                        <a:pt x="83170" y="410510"/>
                        <a:pt x="146607" y="352712"/>
                      </a:cubicBezTo>
                      <a:cubicBezTo>
                        <a:pt x="186942" y="316689"/>
                        <a:pt x="225434" y="288554"/>
                        <a:pt x="264390" y="263948"/>
                      </a:cubicBezTo>
                      <a:close/>
                    </a:path>
                  </a:pathLst>
                </a:custGeom>
                <a:solidFill>
                  <a:srgbClr val="F4BD2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/>
                </a:p>
              </p:txBody>
            </p:sp>
            <p:sp>
              <p:nvSpPr>
                <p:cNvPr id="106" name="Rectangle 55">
                  <a:extLst>
                    <a:ext uri="{FF2B5EF4-FFF2-40B4-BE49-F238E27FC236}">
                      <a16:creationId xmlns:a16="http://schemas.microsoft.com/office/drawing/2014/main" id="{70FF38DB-E74B-4CF5-90F4-5270D508E909}"/>
                    </a:ext>
                  </a:extLst>
                </p:cNvPr>
                <p:cNvSpPr/>
                <p:nvPr/>
              </p:nvSpPr>
              <p:spPr>
                <a:xfrm rot="2088680">
                  <a:off x="500187" y="1191785"/>
                  <a:ext cx="251778" cy="5613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/>
                </a:p>
              </p:txBody>
            </p:sp>
            <p:sp>
              <p:nvSpPr>
                <p:cNvPr id="107" name="Rectangle 56">
                  <a:extLst>
                    <a:ext uri="{FF2B5EF4-FFF2-40B4-BE49-F238E27FC236}">
                      <a16:creationId xmlns:a16="http://schemas.microsoft.com/office/drawing/2014/main" id="{DA8EEDC2-A159-4445-AF36-C12C985D15B2}"/>
                    </a:ext>
                  </a:extLst>
                </p:cNvPr>
                <p:cNvSpPr/>
                <p:nvPr/>
              </p:nvSpPr>
              <p:spPr>
                <a:xfrm rot="2088680">
                  <a:off x="-301346" y="798533"/>
                  <a:ext cx="895191" cy="7306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191" h="730615">
                      <a:moveTo>
                        <a:pt x="0" y="0"/>
                      </a:moveTo>
                      <a:lnTo>
                        <a:pt x="895191" y="0"/>
                      </a:lnTo>
                      <a:lnTo>
                        <a:pt x="895191" y="730615"/>
                      </a:lnTo>
                      <a:lnTo>
                        <a:pt x="508005" y="730615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/>
                </a:p>
              </p:txBody>
            </p:sp>
            <p:sp>
              <p:nvSpPr>
                <p:cNvPr id="108" name="Oval 58">
                  <a:extLst>
                    <a:ext uri="{FF2B5EF4-FFF2-40B4-BE49-F238E27FC236}">
                      <a16:creationId xmlns:a16="http://schemas.microsoft.com/office/drawing/2014/main" id="{DCEE1194-F8D4-406E-8156-435C2E2C0981}"/>
                    </a:ext>
                  </a:extLst>
                </p:cNvPr>
                <p:cNvSpPr/>
                <p:nvPr/>
              </p:nvSpPr>
              <p:spPr>
                <a:xfrm>
                  <a:off x="490431" y="1573495"/>
                  <a:ext cx="94897" cy="94897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1800" dirty="0"/>
                </a:p>
              </p:txBody>
            </p:sp>
          </p:grpSp>
        </p:grpSp>
        <p:grpSp>
          <p:nvGrpSpPr>
            <p:cNvPr id="169" name="群組 168"/>
            <p:cNvGrpSpPr/>
            <p:nvPr/>
          </p:nvGrpSpPr>
          <p:grpSpPr>
            <a:xfrm>
              <a:off x="931739" y="4807030"/>
              <a:ext cx="1189342" cy="1371607"/>
              <a:chOff x="1461047" y="2019453"/>
              <a:chExt cx="1458612" cy="1682142"/>
            </a:xfrm>
          </p:grpSpPr>
          <p:sp>
            <p:nvSpPr>
              <p:cNvPr id="170" name="Rectangle 30">
                <a:extLst>
                  <a:ext uri="{FF2B5EF4-FFF2-40B4-BE49-F238E27FC236}">
                    <a16:creationId xmlns:a16="http://schemas.microsoft.com/office/drawing/2014/main" id="{14302CD8-9730-4558-85D1-CD7DAD851FA6}"/>
                  </a:ext>
                </a:extLst>
              </p:cNvPr>
              <p:cNvSpPr/>
              <p:nvPr/>
            </p:nvSpPr>
            <p:spPr>
              <a:xfrm rot="19500000">
                <a:off x="2265192" y="2905797"/>
                <a:ext cx="156548" cy="156090"/>
              </a:xfrm>
              <a:custGeom>
                <a:avLst/>
                <a:gdLst/>
                <a:ahLst/>
                <a:cxnLst/>
                <a:rect l="l" t="t" r="r" b="b"/>
                <a:pathLst>
                  <a:path w="3240000" h="3230531">
                    <a:moveTo>
                      <a:pt x="720000" y="2697973"/>
                    </a:moveTo>
                    <a:cubicBezTo>
                      <a:pt x="680235" y="2697973"/>
                      <a:pt x="648000" y="2730208"/>
                      <a:pt x="648000" y="2769973"/>
                    </a:cubicBezTo>
                    <a:cubicBezTo>
                      <a:pt x="648000" y="2809738"/>
                      <a:pt x="680235" y="2841973"/>
                      <a:pt x="720000" y="2841973"/>
                    </a:cubicBezTo>
                    <a:lnTo>
                      <a:pt x="2520000" y="2841973"/>
                    </a:lnTo>
                    <a:cubicBezTo>
                      <a:pt x="2559765" y="2841973"/>
                      <a:pt x="2592000" y="2809738"/>
                      <a:pt x="2592000" y="2769973"/>
                    </a:cubicBezTo>
                    <a:cubicBezTo>
                      <a:pt x="2592000" y="2730208"/>
                      <a:pt x="2559765" y="2697973"/>
                      <a:pt x="2520000" y="2697973"/>
                    </a:cubicBezTo>
                    <a:close/>
                    <a:moveTo>
                      <a:pt x="720000" y="2366733"/>
                    </a:moveTo>
                    <a:cubicBezTo>
                      <a:pt x="680235" y="2366733"/>
                      <a:pt x="648000" y="2398968"/>
                      <a:pt x="648000" y="2438733"/>
                    </a:cubicBezTo>
                    <a:cubicBezTo>
                      <a:pt x="648000" y="2478498"/>
                      <a:pt x="680235" y="2510733"/>
                      <a:pt x="720000" y="2510733"/>
                    </a:cubicBezTo>
                    <a:lnTo>
                      <a:pt x="2520000" y="2510733"/>
                    </a:lnTo>
                    <a:cubicBezTo>
                      <a:pt x="2559765" y="2510733"/>
                      <a:pt x="2592000" y="2478498"/>
                      <a:pt x="2592000" y="2438733"/>
                    </a:cubicBezTo>
                    <a:cubicBezTo>
                      <a:pt x="2592000" y="2398968"/>
                      <a:pt x="2559765" y="2366733"/>
                      <a:pt x="2520000" y="2366733"/>
                    </a:cubicBezTo>
                    <a:close/>
                    <a:moveTo>
                      <a:pt x="720000" y="2035493"/>
                    </a:moveTo>
                    <a:cubicBezTo>
                      <a:pt x="680235" y="2035493"/>
                      <a:pt x="648000" y="2067728"/>
                      <a:pt x="648000" y="2107493"/>
                    </a:cubicBezTo>
                    <a:cubicBezTo>
                      <a:pt x="648000" y="2147258"/>
                      <a:pt x="680235" y="2179493"/>
                      <a:pt x="720000" y="2179493"/>
                    </a:cubicBezTo>
                    <a:lnTo>
                      <a:pt x="2520000" y="2179493"/>
                    </a:lnTo>
                    <a:cubicBezTo>
                      <a:pt x="2559765" y="2179493"/>
                      <a:pt x="2592000" y="2147258"/>
                      <a:pt x="2592000" y="2107493"/>
                    </a:cubicBezTo>
                    <a:cubicBezTo>
                      <a:pt x="2592000" y="2067728"/>
                      <a:pt x="2559765" y="2035493"/>
                      <a:pt x="2520000" y="2035493"/>
                    </a:cubicBezTo>
                    <a:close/>
                    <a:moveTo>
                      <a:pt x="720000" y="1704253"/>
                    </a:moveTo>
                    <a:cubicBezTo>
                      <a:pt x="680235" y="1704253"/>
                      <a:pt x="648000" y="1736488"/>
                      <a:pt x="648000" y="1776253"/>
                    </a:cubicBezTo>
                    <a:cubicBezTo>
                      <a:pt x="648000" y="1816018"/>
                      <a:pt x="680235" y="1848253"/>
                      <a:pt x="720000" y="1848253"/>
                    </a:cubicBezTo>
                    <a:lnTo>
                      <a:pt x="2520000" y="1848253"/>
                    </a:lnTo>
                    <a:cubicBezTo>
                      <a:pt x="2559765" y="1848253"/>
                      <a:pt x="2592000" y="1816018"/>
                      <a:pt x="2592000" y="1776253"/>
                    </a:cubicBezTo>
                    <a:cubicBezTo>
                      <a:pt x="2592000" y="1736488"/>
                      <a:pt x="2559765" y="1704253"/>
                      <a:pt x="2520000" y="1704253"/>
                    </a:cubicBezTo>
                    <a:close/>
                    <a:moveTo>
                      <a:pt x="720000" y="1373013"/>
                    </a:moveTo>
                    <a:cubicBezTo>
                      <a:pt x="680235" y="1373013"/>
                      <a:pt x="648000" y="1405248"/>
                      <a:pt x="648000" y="1445013"/>
                    </a:cubicBezTo>
                    <a:cubicBezTo>
                      <a:pt x="648000" y="1484778"/>
                      <a:pt x="680235" y="1517013"/>
                      <a:pt x="720000" y="1517013"/>
                    </a:cubicBezTo>
                    <a:lnTo>
                      <a:pt x="2520000" y="1517013"/>
                    </a:lnTo>
                    <a:cubicBezTo>
                      <a:pt x="2559765" y="1517013"/>
                      <a:pt x="2592000" y="1484778"/>
                      <a:pt x="2592000" y="1445013"/>
                    </a:cubicBezTo>
                    <a:cubicBezTo>
                      <a:pt x="2592000" y="1405248"/>
                      <a:pt x="2559765" y="1373013"/>
                      <a:pt x="2520000" y="1373013"/>
                    </a:cubicBezTo>
                    <a:close/>
                    <a:moveTo>
                      <a:pt x="720000" y="1041773"/>
                    </a:moveTo>
                    <a:cubicBezTo>
                      <a:pt x="680235" y="1041773"/>
                      <a:pt x="648000" y="1074008"/>
                      <a:pt x="648000" y="1113773"/>
                    </a:cubicBezTo>
                    <a:cubicBezTo>
                      <a:pt x="648000" y="1153538"/>
                      <a:pt x="680235" y="1185773"/>
                      <a:pt x="720000" y="1185773"/>
                    </a:cubicBezTo>
                    <a:lnTo>
                      <a:pt x="2520000" y="1185773"/>
                    </a:lnTo>
                    <a:cubicBezTo>
                      <a:pt x="2559765" y="1185773"/>
                      <a:pt x="2592000" y="1153538"/>
                      <a:pt x="2592000" y="1113773"/>
                    </a:cubicBezTo>
                    <a:cubicBezTo>
                      <a:pt x="2592000" y="1074008"/>
                      <a:pt x="2559765" y="1041773"/>
                      <a:pt x="2520000" y="1041773"/>
                    </a:cubicBezTo>
                    <a:close/>
                    <a:moveTo>
                      <a:pt x="0" y="305988"/>
                    </a:moveTo>
                    <a:lnTo>
                      <a:pt x="181957" y="305988"/>
                    </a:lnTo>
                    <a:lnTo>
                      <a:pt x="181957" y="470032"/>
                    </a:lnTo>
                    <a:cubicBezTo>
                      <a:pt x="181957" y="599267"/>
                      <a:pt x="286722" y="704032"/>
                      <a:pt x="415957" y="704032"/>
                    </a:cubicBezTo>
                    <a:cubicBezTo>
                      <a:pt x="545192" y="704032"/>
                      <a:pt x="649957" y="599267"/>
                      <a:pt x="649957" y="470032"/>
                    </a:cubicBezTo>
                    <a:lnTo>
                      <a:pt x="649957" y="305988"/>
                    </a:lnTo>
                    <a:lnTo>
                      <a:pt x="802357" y="305988"/>
                    </a:lnTo>
                    <a:lnTo>
                      <a:pt x="802357" y="470031"/>
                    </a:lnTo>
                    <a:cubicBezTo>
                      <a:pt x="802357" y="599266"/>
                      <a:pt x="907122" y="704031"/>
                      <a:pt x="1036357" y="704031"/>
                    </a:cubicBezTo>
                    <a:cubicBezTo>
                      <a:pt x="1165592" y="704031"/>
                      <a:pt x="1270357" y="599266"/>
                      <a:pt x="1270357" y="470031"/>
                    </a:cubicBezTo>
                    <a:lnTo>
                      <a:pt x="1270357" y="305988"/>
                    </a:lnTo>
                    <a:lnTo>
                      <a:pt x="1422757" y="305988"/>
                    </a:lnTo>
                    <a:lnTo>
                      <a:pt x="1422757" y="470030"/>
                    </a:lnTo>
                    <a:cubicBezTo>
                      <a:pt x="1422757" y="599265"/>
                      <a:pt x="1527522" y="704030"/>
                      <a:pt x="1656757" y="704030"/>
                    </a:cubicBezTo>
                    <a:cubicBezTo>
                      <a:pt x="1785992" y="704030"/>
                      <a:pt x="1890757" y="599265"/>
                      <a:pt x="1890757" y="470030"/>
                    </a:cubicBezTo>
                    <a:lnTo>
                      <a:pt x="1890757" y="305988"/>
                    </a:lnTo>
                    <a:lnTo>
                      <a:pt x="2043157" y="305988"/>
                    </a:lnTo>
                    <a:lnTo>
                      <a:pt x="2043157" y="470029"/>
                    </a:lnTo>
                    <a:cubicBezTo>
                      <a:pt x="2043157" y="599264"/>
                      <a:pt x="2147922" y="704029"/>
                      <a:pt x="2277157" y="704029"/>
                    </a:cubicBezTo>
                    <a:cubicBezTo>
                      <a:pt x="2406392" y="704029"/>
                      <a:pt x="2511157" y="599264"/>
                      <a:pt x="2511157" y="470029"/>
                    </a:cubicBezTo>
                    <a:lnTo>
                      <a:pt x="2511157" y="305988"/>
                    </a:lnTo>
                    <a:lnTo>
                      <a:pt x="2663557" y="305988"/>
                    </a:lnTo>
                    <a:lnTo>
                      <a:pt x="2663557" y="470028"/>
                    </a:lnTo>
                    <a:cubicBezTo>
                      <a:pt x="2663557" y="599263"/>
                      <a:pt x="2768322" y="704028"/>
                      <a:pt x="2897557" y="704028"/>
                    </a:cubicBezTo>
                    <a:cubicBezTo>
                      <a:pt x="3026792" y="704028"/>
                      <a:pt x="3131557" y="599263"/>
                      <a:pt x="3131557" y="470028"/>
                    </a:cubicBezTo>
                    <a:lnTo>
                      <a:pt x="3131557" y="305988"/>
                    </a:lnTo>
                    <a:lnTo>
                      <a:pt x="3240000" y="305988"/>
                    </a:lnTo>
                    <a:lnTo>
                      <a:pt x="3240000" y="3230531"/>
                    </a:lnTo>
                    <a:lnTo>
                      <a:pt x="0" y="3230531"/>
                    </a:lnTo>
                    <a:close/>
                    <a:moveTo>
                      <a:pt x="415957" y="4"/>
                    </a:moveTo>
                    <a:cubicBezTo>
                      <a:pt x="485545" y="4"/>
                      <a:pt x="541957" y="56416"/>
                      <a:pt x="541957" y="126004"/>
                    </a:cubicBezTo>
                    <a:lnTo>
                      <a:pt x="541957" y="485972"/>
                    </a:lnTo>
                    <a:cubicBezTo>
                      <a:pt x="541957" y="555560"/>
                      <a:pt x="485545" y="611972"/>
                      <a:pt x="415957" y="611972"/>
                    </a:cubicBezTo>
                    <a:cubicBezTo>
                      <a:pt x="346369" y="611972"/>
                      <a:pt x="289957" y="555560"/>
                      <a:pt x="289957" y="485972"/>
                    </a:cubicBezTo>
                    <a:lnTo>
                      <a:pt x="289957" y="126004"/>
                    </a:lnTo>
                    <a:cubicBezTo>
                      <a:pt x="289957" y="56416"/>
                      <a:pt x="346369" y="4"/>
                      <a:pt x="415957" y="4"/>
                    </a:cubicBezTo>
                    <a:close/>
                    <a:moveTo>
                      <a:pt x="1036357" y="3"/>
                    </a:moveTo>
                    <a:cubicBezTo>
                      <a:pt x="1105945" y="3"/>
                      <a:pt x="1162357" y="56415"/>
                      <a:pt x="1162357" y="126003"/>
                    </a:cubicBezTo>
                    <a:lnTo>
                      <a:pt x="1162357" y="485971"/>
                    </a:lnTo>
                    <a:cubicBezTo>
                      <a:pt x="1162357" y="555559"/>
                      <a:pt x="1105945" y="611971"/>
                      <a:pt x="1036357" y="611971"/>
                    </a:cubicBezTo>
                    <a:cubicBezTo>
                      <a:pt x="966769" y="611971"/>
                      <a:pt x="910357" y="555559"/>
                      <a:pt x="910357" y="485971"/>
                    </a:cubicBezTo>
                    <a:lnTo>
                      <a:pt x="910357" y="126003"/>
                    </a:lnTo>
                    <a:cubicBezTo>
                      <a:pt x="910357" y="56415"/>
                      <a:pt x="966769" y="3"/>
                      <a:pt x="1036357" y="3"/>
                    </a:cubicBezTo>
                    <a:close/>
                    <a:moveTo>
                      <a:pt x="1656757" y="2"/>
                    </a:moveTo>
                    <a:cubicBezTo>
                      <a:pt x="1726345" y="2"/>
                      <a:pt x="1782757" y="56414"/>
                      <a:pt x="1782757" y="126002"/>
                    </a:cubicBezTo>
                    <a:lnTo>
                      <a:pt x="1782757" y="485970"/>
                    </a:lnTo>
                    <a:cubicBezTo>
                      <a:pt x="1782757" y="555558"/>
                      <a:pt x="1726345" y="611970"/>
                      <a:pt x="1656757" y="611970"/>
                    </a:cubicBezTo>
                    <a:cubicBezTo>
                      <a:pt x="1587169" y="611970"/>
                      <a:pt x="1530757" y="555558"/>
                      <a:pt x="1530757" y="485970"/>
                    </a:cubicBezTo>
                    <a:lnTo>
                      <a:pt x="1530757" y="126002"/>
                    </a:lnTo>
                    <a:cubicBezTo>
                      <a:pt x="1530757" y="56414"/>
                      <a:pt x="1587169" y="2"/>
                      <a:pt x="1656757" y="2"/>
                    </a:cubicBezTo>
                    <a:close/>
                    <a:moveTo>
                      <a:pt x="2277157" y="1"/>
                    </a:moveTo>
                    <a:cubicBezTo>
                      <a:pt x="2346745" y="1"/>
                      <a:pt x="2403157" y="56413"/>
                      <a:pt x="2403157" y="126001"/>
                    </a:cubicBezTo>
                    <a:lnTo>
                      <a:pt x="2403157" y="485969"/>
                    </a:lnTo>
                    <a:cubicBezTo>
                      <a:pt x="2403157" y="555557"/>
                      <a:pt x="2346745" y="611969"/>
                      <a:pt x="2277157" y="611969"/>
                    </a:cubicBezTo>
                    <a:cubicBezTo>
                      <a:pt x="2207569" y="611969"/>
                      <a:pt x="2151157" y="555557"/>
                      <a:pt x="2151157" y="485969"/>
                    </a:cubicBezTo>
                    <a:lnTo>
                      <a:pt x="2151157" y="126001"/>
                    </a:lnTo>
                    <a:cubicBezTo>
                      <a:pt x="2151157" y="56413"/>
                      <a:pt x="2207569" y="1"/>
                      <a:pt x="2277157" y="1"/>
                    </a:cubicBezTo>
                    <a:close/>
                    <a:moveTo>
                      <a:pt x="2897557" y="0"/>
                    </a:moveTo>
                    <a:cubicBezTo>
                      <a:pt x="2967145" y="0"/>
                      <a:pt x="3023557" y="56412"/>
                      <a:pt x="3023557" y="126000"/>
                    </a:cubicBezTo>
                    <a:lnTo>
                      <a:pt x="3023557" y="485968"/>
                    </a:lnTo>
                    <a:cubicBezTo>
                      <a:pt x="3023557" y="555556"/>
                      <a:pt x="2967145" y="611968"/>
                      <a:pt x="2897557" y="611968"/>
                    </a:cubicBezTo>
                    <a:cubicBezTo>
                      <a:pt x="2827969" y="611968"/>
                      <a:pt x="2771557" y="555556"/>
                      <a:pt x="2771557" y="485968"/>
                    </a:cubicBezTo>
                    <a:lnTo>
                      <a:pt x="2771557" y="126000"/>
                    </a:lnTo>
                    <a:cubicBezTo>
                      <a:pt x="2771557" y="56412"/>
                      <a:pt x="2827969" y="0"/>
                      <a:pt x="289755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1" name="Rectangle 7">
                <a:extLst>
                  <a:ext uri="{FF2B5EF4-FFF2-40B4-BE49-F238E27FC236}">
                    <a16:creationId xmlns:a16="http://schemas.microsoft.com/office/drawing/2014/main" id="{923102AD-4104-4816-AD50-75CFE102C2E7}"/>
                  </a:ext>
                </a:extLst>
              </p:cNvPr>
              <p:cNvSpPr/>
              <p:nvPr/>
            </p:nvSpPr>
            <p:spPr>
              <a:xfrm>
                <a:off x="1820171" y="3377982"/>
                <a:ext cx="158932" cy="158932"/>
              </a:xfrm>
              <a:custGeom>
                <a:avLst/>
                <a:gdLst/>
                <a:ahLst/>
                <a:cxnLst/>
                <a:rect l="l" t="t" r="r" b="b"/>
                <a:pathLst>
                  <a:path w="3240000" h="3240000">
                    <a:moveTo>
                      <a:pt x="401869" y="2055482"/>
                    </a:moveTo>
                    <a:lnTo>
                      <a:pt x="869869" y="2055482"/>
                    </a:lnTo>
                    <a:lnTo>
                      <a:pt x="869869" y="2919482"/>
                    </a:lnTo>
                    <a:lnTo>
                      <a:pt x="401869" y="2919482"/>
                    </a:lnTo>
                    <a:close/>
                    <a:moveTo>
                      <a:pt x="1121949" y="1695482"/>
                    </a:moveTo>
                    <a:lnTo>
                      <a:pt x="1589949" y="1695482"/>
                    </a:lnTo>
                    <a:lnTo>
                      <a:pt x="1589949" y="2919482"/>
                    </a:lnTo>
                    <a:lnTo>
                      <a:pt x="1121949" y="2919482"/>
                    </a:lnTo>
                    <a:close/>
                    <a:moveTo>
                      <a:pt x="1842029" y="1335482"/>
                    </a:moveTo>
                    <a:lnTo>
                      <a:pt x="2310029" y="1335482"/>
                    </a:lnTo>
                    <a:lnTo>
                      <a:pt x="2310029" y="2919482"/>
                    </a:lnTo>
                    <a:lnTo>
                      <a:pt x="1842029" y="2919482"/>
                    </a:lnTo>
                    <a:close/>
                    <a:moveTo>
                      <a:pt x="2562109" y="975482"/>
                    </a:moveTo>
                    <a:lnTo>
                      <a:pt x="3030109" y="975482"/>
                    </a:lnTo>
                    <a:lnTo>
                      <a:pt x="3030109" y="2919482"/>
                    </a:lnTo>
                    <a:lnTo>
                      <a:pt x="2562109" y="2919482"/>
                    </a:lnTo>
                    <a:close/>
                    <a:moveTo>
                      <a:pt x="2321888" y="224805"/>
                    </a:moveTo>
                    <a:lnTo>
                      <a:pt x="2880631" y="247420"/>
                    </a:lnTo>
                    <a:lnTo>
                      <a:pt x="2620844" y="742612"/>
                    </a:lnTo>
                    <a:lnTo>
                      <a:pt x="2546105" y="613161"/>
                    </a:lnTo>
                    <a:lnTo>
                      <a:pt x="541555" y="1770488"/>
                    </a:lnTo>
                    <a:lnTo>
                      <a:pt x="392077" y="1511585"/>
                    </a:lnTo>
                    <a:lnTo>
                      <a:pt x="2396627" y="354257"/>
                    </a:lnTo>
                    <a:close/>
                    <a:moveTo>
                      <a:pt x="0" y="0"/>
                    </a:moveTo>
                    <a:lnTo>
                      <a:pt x="180000" y="0"/>
                    </a:lnTo>
                    <a:lnTo>
                      <a:pt x="180000" y="3059999"/>
                    </a:lnTo>
                    <a:lnTo>
                      <a:pt x="3240000" y="3059999"/>
                    </a:lnTo>
                    <a:lnTo>
                      <a:pt x="3240000" y="3239999"/>
                    </a:lnTo>
                    <a:lnTo>
                      <a:pt x="180000" y="3239999"/>
                    </a:lnTo>
                    <a:lnTo>
                      <a:pt x="180000" y="3240000"/>
                    </a:lnTo>
                    <a:lnTo>
                      <a:pt x="0" y="3240000"/>
                    </a:lnTo>
                    <a:lnTo>
                      <a:pt x="0" y="3239999"/>
                    </a:lnTo>
                    <a:lnTo>
                      <a:pt x="0" y="3059999"/>
                    </a:lnTo>
                    <a:close/>
                  </a:path>
                </a:pathLst>
              </a:custGeom>
              <a:solidFill>
                <a:srgbClr val="1ED4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2" name="Rectangle 15">
                <a:extLst>
                  <a:ext uri="{FF2B5EF4-FFF2-40B4-BE49-F238E27FC236}">
                    <a16:creationId xmlns:a16="http://schemas.microsoft.com/office/drawing/2014/main" id="{7E0DEDEA-56FC-46C5-9650-ECDBA0C00682}"/>
                  </a:ext>
                </a:extLst>
              </p:cNvPr>
              <p:cNvSpPr/>
              <p:nvPr/>
            </p:nvSpPr>
            <p:spPr>
              <a:xfrm rot="5400000">
                <a:off x="2760621" y="2290415"/>
                <a:ext cx="159144" cy="158932"/>
              </a:xfrm>
              <a:custGeom>
                <a:avLst/>
                <a:gdLst/>
                <a:ahLst/>
                <a:cxnLst/>
                <a:rect l="l" t="t" r="r" b="b"/>
                <a:pathLst>
                  <a:path w="3244313" h="3240000">
                    <a:moveTo>
                      <a:pt x="2055482" y="677891"/>
                    </a:moveTo>
                    <a:lnTo>
                      <a:pt x="2055482" y="209891"/>
                    </a:lnTo>
                    <a:lnTo>
                      <a:pt x="2919482" y="209891"/>
                    </a:lnTo>
                    <a:lnTo>
                      <a:pt x="2919482" y="677891"/>
                    </a:lnTo>
                    <a:close/>
                    <a:moveTo>
                      <a:pt x="1695482" y="1397971"/>
                    </a:moveTo>
                    <a:lnTo>
                      <a:pt x="1695482" y="929971"/>
                    </a:lnTo>
                    <a:lnTo>
                      <a:pt x="2919482" y="929971"/>
                    </a:lnTo>
                    <a:lnTo>
                      <a:pt x="2919482" y="1397971"/>
                    </a:lnTo>
                    <a:close/>
                    <a:moveTo>
                      <a:pt x="1335482" y="2118051"/>
                    </a:moveTo>
                    <a:lnTo>
                      <a:pt x="1335482" y="1650051"/>
                    </a:lnTo>
                    <a:lnTo>
                      <a:pt x="2919482" y="1650051"/>
                    </a:lnTo>
                    <a:lnTo>
                      <a:pt x="2919482" y="2118051"/>
                    </a:lnTo>
                    <a:close/>
                    <a:moveTo>
                      <a:pt x="975482" y="2838131"/>
                    </a:moveTo>
                    <a:lnTo>
                      <a:pt x="975482" y="2370131"/>
                    </a:lnTo>
                    <a:lnTo>
                      <a:pt x="2919482" y="2370131"/>
                    </a:lnTo>
                    <a:lnTo>
                      <a:pt x="2919482" y="2838131"/>
                    </a:lnTo>
                    <a:close/>
                    <a:moveTo>
                      <a:pt x="10788" y="2651034"/>
                    </a:moveTo>
                    <a:lnTo>
                      <a:pt x="1168116" y="646484"/>
                    </a:lnTo>
                    <a:lnTo>
                      <a:pt x="1038664" y="571745"/>
                    </a:lnTo>
                    <a:lnTo>
                      <a:pt x="1533856" y="311959"/>
                    </a:lnTo>
                    <a:lnTo>
                      <a:pt x="1556471" y="870701"/>
                    </a:lnTo>
                    <a:lnTo>
                      <a:pt x="1427019" y="795962"/>
                    </a:lnTo>
                    <a:lnTo>
                      <a:pt x="269691" y="2800512"/>
                    </a:lnTo>
                    <a:close/>
                    <a:moveTo>
                      <a:pt x="0" y="3240000"/>
                    </a:moveTo>
                    <a:lnTo>
                      <a:pt x="0" y="3060000"/>
                    </a:lnTo>
                    <a:lnTo>
                      <a:pt x="3064313" y="3060000"/>
                    </a:lnTo>
                    <a:lnTo>
                      <a:pt x="3064313" y="0"/>
                    </a:lnTo>
                    <a:lnTo>
                      <a:pt x="3244313" y="0"/>
                    </a:lnTo>
                    <a:lnTo>
                      <a:pt x="3244313" y="3240000"/>
                    </a:lnTo>
                    <a:lnTo>
                      <a:pt x="3240000" y="3240000"/>
                    </a:lnTo>
                    <a:lnTo>
                      <a:pt x="3064313" y="3240000"/>
                    </a:lnTo>
                    <a:close/>
                  </a:path>
                </a:pathLst>
              </a:custGeom>
              <a:solidFill>
                <a:srgbClr val="1ED4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3" name="Pie 24">
                <a:extLst>
                  <a:ext uri="{FF2B5EF4-FFF2-40B4-BE49-F238E27FC236}">
                    <a16:creationId xmlns:a16="http://schemas.microsoft.com/office/drawing/2014/main" id="{0565F0E4-DB3B-4471-AD2C-024C48899596}"/>
                  </a:ext>
                </a:extLst>
              </p:cNvPr>
              <p:cNvSpPr/>
              <p:nvPr/>
            </p:nvSpPr>
            <p:spPr>
              <a:xfrm>
                <a:off x="1681931" y="2898155"/>
                <a:ext cx="172958" cy="172000"/>
              </a:xfrm>
              <a:custGeom>
                <a:avLst/>
                <a:gdLst/>
                <a:ahLst/>
                <a:cxnLst/>
                <a:rect l="l" t="t" r="r" b="b"/>
                <a:pathLst>
                  <a:path w="3228711" h="3210836">
                    <a:moveTo>
                      <a:pt x="351626" y="695968"/>
                    </a:moveTo>
                    <a:lnTo>
                      <a:pt x="1548007" y="1678300"/>
                    </a:lnTo>
                    <a:lnTo>
                      <a:pt x="236194" y="2500159"/>
                    </a:lnTo>
                    <a:cubicBezTo>
                      <a:pt x="-116985" y="1936431"/>
                      <a:pt x="-70514" y="1210092"/>
                      <a:pt x="351626" y="695968"/>
                    </a:cubicBezTo>
                    <a:close/>
                    <a:moveTo>
                      <a:pt x="1957429" y="262366"/>
                    </a:moveTo>
                    <a:cubicBezTo>
                      <a:pt x="2634256" y="359480"/>
                      <a:pt x="3156733" y="907132"/>
                      <a:pt x="3221913" y="1587776"/>
                    </a:cubicBezTo>
                    <a:cubicBezTo>
                      <a:pt x="3287093" y="2268421"/>
                      <a:pt x="2878048" y="2905277"/>
                      <a:pt x="2231953" y="3129078"/>
                    </a:cubicBezTo>
                    <a:cubicBezTo>
                      <a:pt x="1585858" y="3352879"/>
                      <a:pt x="870522" y="3105497"/>
                      <a:pt x="500715" y="2530372"/>
                    </a:cubicBezTo>
                    <a:lnTo>
                      <a:pt x="1746987" y="1729019"/>
                    </a:lnTo>
                    <a:close/>
                    <a:moveTo>
                      <a:pt x="1604447" y="200"/>
                    </a:moveTo>
                    <a:cubicBezTo>
                      <a:pt x="1665125" y="-778"/>
                      <a:pt x="1726175" y="1809"/>
                      <a:pt x="1787307" y="8072"/>
                    </a:cubicBezTo>
                    <a:lnTo>
                      <a:pt x="1629532" y="1548011"/>
                    </a:lnTo>
                    <a:lnTo>
                      <a:pt x="483856" y="506987"/>
                    </a:lnTo>
                    <a:cubicBezTo>
                      <a:pt x="773141" y="188622"/>
                      <a:pt x="1179697" y="7051"/>
                      <a:pt x="1604447" y="200"/>
                    </a:cubicBezTo>
                    <a:close/>
                  </a:path>
                </a:pathLst>
              </a:custGeom>
              <a:solidFill>
                <a:srgbClr val="F4BD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Parallelogram 30">
                <a:extLst>
                  <a:ext uri="{FF2B5EF4-FFF2-40B4-BE49-F238E27FC236}">
                    <a16:creationId xmlns:a16="http://schemas.microsoft.com/office/drawing/2014/main" id="{EF001BEE-B713-4378-AB60-2DA8C3AE30F6}"/>
                  </a:ext>
                </a:extLst>
              </p:cNvPr>
              <p:cNvSpPr/>
              <p:nvPr/>
            </p:nvSpPr>
            <p:spPr>
              <a:xfrm flipH="1">
                <a:off x="2151249" y="2290380"/>
                <a:ext cx="173562" cy="173991"/>
              </a:xfrm>
              <a:custGeom>
                <a:avLst/>
                <a:gdLst/>
                <a:ahLst/>
                <a:cxnLst/>
                <a:rect l="l" t="t" r="r" b="b"/>
                <a:pathLst>
                  <a:path w="3240000" h="3248012">
                    <a:moveTo>
                      <a:pt x="712553" y="858820"/>
                    </a:moveTo>
                    <a:cubicBezTo>
                      <a:pt x="727950" y="858820"/>
                      <a:pt x="743348" y="864694"/>
                      <a:pt x="755096" y="876443"/>
                    </a:cubicBezTo>
                    <a:lnTo>
                      <a:pt x="1193671" y="1315016"/>
                    </a:lnTo>
                    <a:lnTo>
                      <a:pt x="1509169" y="999517"/>
                    </a:lnTo>
                    <a:cubicBezTo>
                      <a:pt x="1509517" y="999169"/>
                      <a:pt x="1509868" y="998827"/>
                      <a:pt x="1510414" y="998691"/>
                    </a:cubicBezTo>
                    <a:lnTo>
                      <a:pt x="1518932" y="988592"/>
                    </a:lnTo>
                    <a:cubicBezTo>
                      <a:pt x="1531945" y="978263"/>
                      <a:pt x="1547912" y="974188"/>
                      <a:pt x="1563209" y="975946"/>
                    </a:cubicBezTo>
                    <a:cubicBezTo>
                      <a:pt x="1578505" y="977705"/>
                      <a:pt x="1593131" y="985299"/>
                      <a:pt x="1603459" y="998313"/>
                    </a:cubicBezTo>
                    <a:lnTo>
                      <a:pt x="1892346" y="1362277"/>
                    </a:lnTo>
                    <a:lnTo>
                      <a:pt x="2149759" y="1177067"/>
                    </a:lnTo>
                    <a:lnTo>
                      <a:pt x="2151621" y="1174867"/>
                    </a:lnTo>
                    <a:cubicBezTo>
                      <a:pt x="2159033" y="1169006"/>
                      <a:pt x="2167397" y="1165168"/>
                      <a:pt x="2176160" y="1163802"/>
                    </a:cubicBezTo>
                    <a:cubicBezTo>
                      <a:pt x="2177188" y="1163485"/>
                      <a:pt x="2178237" y="1163269"/>
                      <a:pt x="2179375" y="1163558"/>
                    </a:cubicBezTo>
                    <a:cubicBezTo>
                      <a:pt x="2184768" y="1161771"/>
                      <a:pt x="2190389" y="1161654"/>
                      <a:pt x="2195921" y="1162300"/>
                    </a:cubicBezTo>
                    <a:cubicBezTo>
                      <a:pt x="2196662" y="1162386"/>
                      <a:pt x="2197402" y="1162487"/>
                      <a:pt x="2198081" y="1162987"/>
                    </a:cubicBezTo>
                    <a:cubicBezTo>
                      <a:pt x="2202197" y="1163290"/>
                      <a:pt x="2206218" y="1164270"/>
                      <a:pt x="2209739" y="1166702"/>
                    </a:cubicBezTo>
                    <a:cubicBezTo>
                      <a:pt x="2213116" y="1166857"/>
                      <a:pt x="2216051" y="1168231"/>
                      <a:pt x="2218766" y="1170038"/>
                    </a:cubicBezTo>
                    <a:cubicBezTo>
                      <a:pt x="2225342" y="1173160"/>
                      <a:pt x="2231151" y="1177875"/>
                      <a:pt x="2235489" y="1184194"/>
                    </a:cubicBezTo>
                    <a:lnTo>
                      <a:pt x="2236132" y="1184737"/>
                    </a:lnTo>
                    <a:lnTo>
                      <a:pt x="2236287" y="1184934"/>
                    </a:lnTo>
                    <a:lnTo>
                      <a:pt x="2238712" y="1187183"/>
                    </a:lnTo>
                    <a:cubicBezTo>
                      <a:pt x="2239115" y="1187744"/>
                      <a:pt x="2239507" y="1188310"/>
                      <a:pt x="2239574" y="1189090"/>
                    </a:cubicBezTo>
                    <a:lnTo>
                      <a:pt x="2540580" y="1569705"/>
                    </a:lnTo>
                    <a:cubicBezTo>
                      <a:pt x="2561191" y="1595768"/>
                      <a:pt x="2556772" y="1633604"/>
                      <a:pt x="2530710" y="1654215"/>
                    </a:cubicBezTo>
                    <a:cubicBezTo>
                      <a:pt x="2504647" y="1674827"/>
                      <a:pt x="2466811" y="1670408"/>
                      <a:pt x="2446199" y="1644345"/>
                    </a:cubicBezTo>
                    <a:lnTo>
                      <a:pt x="2177884" y="1305067"/>
                    </a:lnTo>
                    <a:lnTo>
                      <a:pt x="1934804" y="1479967"/>
                    </a:lnTo>
                    <a:cubicBezTo>
                      <a:pt x="1927367" y="1485317"/>
                      <a:pt x="1919123" y="1488726"/>
                      <a:pt x="1910598" y="1489881"/>
                    </a:cubicBezTo>
                    <a:cubicBezTo>
                      <a:pt x="1885257" y="1507791"/>
                      <a:pt x="1850121" y="1502627"/>
                      <a:pt x="1830495" y="1477903"/>
                    </a:cubicBezTo>
                    <a:lnTo>
                      <a:pt x="1551924" y="1126933"/>
                    </a:lnTo>
                    <a:lnTo>
                      <a:pt x="1239041" y="1439816"/>
                    </a:lnTo>
                    <a:cubicBezTo>
                      <a:pt x="1226569" y="1452288"/>
                      <a:pt x="1209983" y="1458139"/>
                      <a:pt x="1193674" y="1456888"/>
                    </a:cubicBezTo>
                    <a:cubicBezTo>
                      <a:pt x="1177363" y="1458142"/>
                      <a:pt x="1160774" y="1452290"/>
                      <a:pt x="1148301" y="1439816"/>
                    </a:cubicBezTo>
                    <a:lnTo>
                      <a:pt x="670011" y="961527"/>
                    </a:lnTo>
                    <a:cubicBezTo>
                      <a:pt x="646515" y="938031"/>
                      <a:pt x="646515" y="899938"/>
                      <a:pt x="670011" y="876442"/>
                    </a:cubicBezTo>
                    <a:cubicBezTo>
                      <a:pt x="681760" y="864694"/>
                      <a:pt x="697157" y="858820"/>
                      <a:pt x="712553" y="858820"/>
                    </a:cubicBezTo>
                    <a:close/>
                    <a:moveTo>
                      <a:pt x="2790000" y="699581"/>
                    </a:moveTo>
                    <a:lnTo>
                      <a:pt x="450000" y="699581"/>
                    </a:lnTo>
                    <a:lnTo>
                      <a:pt x="450000" y="1851581"/>
                    </a:lnTo>
                    <a:lnTo>
                      <a:pt x="2790000" y="1851581"/>
                    </a:lnTo>
                    <a:close/>
                    <a:moveTo>
                      <a:pt x="2987972" y="519497"/>
                    </a:moveTo>
                    <a:lnTo>
                      <a:pt x="2987972" y="2031665"/>
                    </a:lnTo>
                    <a:lnTo>
                      <a:pt x="252028" y="2031665"/>
                    </a:lnTo>
                    <a:lnTo>
                      <a:pt x="252028" y="519497"/>
                    </a:lnTo>
                    <a:close/>
                    <a:moveTo>
                      <a:pt x="1620000" y="0"/>
                    </a:moveTo>
                    <a:cubicBezTo>
                      <a:pt x="1540462" y="0"/>
                      <a:pt x="1475984" y="64478"/>
                      <a:pt x="1475984" y="144016"/>
                    </a:cubicBezTo>
                    <a:lnTo>
                      <a:pt x="1475984" y="267469"/>
                    </a:lnTo>
                    <a:lnTo>
                      <a:pt x="0" y="267469"/>
                    </a:lnTo>
                    <a:lnTo>
                      <a:pt x="0" y="2283693"/>
                    </a:lnTo>
                    <a:lnTo>
                      <a:pt x="852101" y="2283693"/>
                    </a:lnTo>
                    <a:lnTo>
                      <a:pt x="323771" y="3248012"/>
                    </a:lnTo>
                    <a:lnTo>
                      <a:pt x="621526" y="3248012"/>
                    </a:lnTo>
                    <a:lnTo>
                      <a:pt x="1149856" y="2283693"/>
                    </a:lnTo>
                    <a:lnTo>
                      <a:pt x="2090146" y="2283693"/>
                    </a:lnTo>
                    <a:lnTo>
                      <a:pt x="2618476" y="3248012"/>
                    </a:lnTo>
                    <a:lnTo>
                      <a:pt x="2916231" y="3248012"/>
                    </a:lnTo>
                    <a:lnTo>
                      <a:pt x="2387901" y="2283693"/>
                    </a:lnTo>
                    <a:lnTo>
                      <a:pt x="3240000" y="2283693"/>
                    </a:lnTo>
                    <a:lnTo>
                      <a:pt x="3240000" y="267469"/>
                    </a:lnTo>
                    <a:lnTo>
                      <a:pt x="1764016" y="267469"/>
                    </a:lnTo>
                    <a:lnTo>
                      <a:pt x="1764016" y="144016"/>
                    </a:lnTo>
                    <a:cubicBezTo>
                      <a:pt x="1764016" y="64478"/>
                      <a:pt x="1699538" y="0"/>
                      <a:pt x="16200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5" name="Block Arc 14">
                <a:extLst>
                  <a:ext uri="{FF2B5EF4-FFF2-40B4-BE49-F238E27FC236}">
                    <a16:creationId xmlns:a16="http://schemas.microsoft.com/office/drawing/2014/main" id="{6AC5AE3A-94A0-448E-BB40-F534B002DA60}"/>
                  </a:ext>
                </a:extLst>
              </p:cNvPr>
              <p:cNvSpPr/>
              <p:nvPr/>
            </p:nvSpPr>
            <p:spPr>
              <a:xfrm rot="16200000">
                <a:off x="2247851" y="3413874"/>
                <a:ext cx="191231" cy="191356"/>
              </a:xfrm>
              <a:custGeom>
                <a:avLst/>
                <a:gdLst/>
                <a:ahLst/>
                <a:cxnLst/>
                <a:rect l="l" t="t" r="r" b="b"/>
                <a:pathLst>
                  <a:path w="3185463" h="3187558">
                    <a:moveTo>
                      <a:pt x="764000" y="2343999"/>
                    </a:moveTo>
                    <a:cubicBezTo>
                      <a:pt x="566798" y="2256389"/>
                      <a:pt x="385374" y="2134753"/>
                      <a:pt x="230072" y="1981662"/>
                    </a:cubicBezTo>
                    <a:cubicBezTo>
                      <a:pt x="297001" y="2223876"/>
                      <a:pt x="428049" y="2439341"/>
                      <a:pt x="603989" y="2608945"/>
                    </a:cubicBezTo>
                    <a:cubicBezTo>
                      <a:pt x="667739" y="2525681"/>
                      <a:pt x="720588" y="2436567"/>
                      <a:pt x="764000" y="2343999"/>
                    </a:cubicBezTo>
                    <a:close/>
                    <a:moveTo>
                      <a:pt x="783530" y="862903"/>
                    </a:moveTo>
                    <a:cubicBezTo>
                      <a:pt x="737619" y="760936"/>
                      <a:pt x="681240" y="662513"/>
                      <a:pt x="611676" y="571152"/>
                    </a:cubicBezTo>
                    <a:cubicBezTo>
                      <a:pt x="419218" y="754019"/>
                      <a:pt x="279227" y="991173"/>
                      <a:pt x="215545" y="1258034"/>
                    </a:cubicBezTo>
                    <a:cubicBezTo>
                      <a:pt x="378729" y="1090139"/>
                      <a:pt x="571934" y="956907"/>
                      <a:pt x="783530" y="862903"/>
                    </a:cubicBezTo>
                    <a:close/>
                    <a:moveTo>
                      <a:pt x="935657" y="1673146"/>
                    </a:moveTo>
                    <a:lnTo>
                      <a:pt x="227023" y="1673146"/>
                    </a:lnTo>
                    <a:cubicBezTo>
                      <a:pt x="393068" y="1882941"/>
                      <a:pt x="605618" y="2045968"/>
                      <a:pt x="844267" y="2153109"/>
                    </a:cubicBezTo>
                    <a:cubicBezTo>
                      <a:pt x="897907" y="1997390"/>
                      <a:pt x="928862" y="1835739"/>
                      <a:pt x="935657" y="1673146"/>
                    </a:cubicBezTo>
                    <a:close/>
                    <a:moveTo>
                      <a:pt x="935928" y="1493146"/>
                    </a:moveTo>
                    <a:cubicBezTo>
                      <a:pt x="928922" y="1345638"/>
                      <a:pt x="902278" y="1198995"/>
                      <a:pt x="856775" y="1056956"/>
                    </a:cubicBezTo>
                    <a:cubicBezTo>
                      <a:pt x="636768" y="1156959"/>
                      <a:pt x="439487" y="1304654"/>
                      <a:pt x="281464" y="1493146"/>
                    </a:cubicBezTo>
                    <a:close/>
                    <a:moveTo>
                      <a:pt x="1469785" y="2515107"/>
                    </a:moveTo>
                    <a:cubicBezTo>
                      <a:pt x="1283000" y="2508124"/>
                      <a:pt x="1100523" y="2472287"/>
                      <a:pt x="927628" y="2411229"/>
                    </a:cubicBezTo>
                    <a:cubicBezTo>
                      <a:pt x="876831" y="2520843"/>
                      <a:pt x="814172" y="2626182"/>
                      <a:pt x="738220" y="2724387"/>
                    </a:cubicBezTo>
                    <a:cubicBezTo>
                      <a:pt x="944637" y="2881665"/>
                      <a:pt x="1196120" y="2982471"/>
                      <a:pt x="1469785" y="3005418"/>
                    </a:cubicBezTo>
                    <a:close/>
                    <a:moveTo>
                      <a:pt x="1469785" y="1673146"/>
                    </a:moveTo>
                    <a:lnTo>
                      <a:pt x="1112275" y="1673146"/>
                    </a:lnTo>
                    <a:cubicBezTo>
                      <a:pt x="1105327" y="1858153"/>
                      <a:pt x="1070032" y="2042144"/>
                      <a:pt x="1008001" y="2219039"/>
                    </a:cubicBezTo>
                    <a:cubicBezTo>
                      <a:pt x="1155519" y="2270408"/>
                      <a:pt x="1310845" y="2300826"/>
                      <a:pt x="1469785" y="2307834"/>
                    </a:cubicBezTo>
                    <a:close/>
                    <a:moveTo>
                      <a:pt x="1469785" y="898989"/>
                    </a:moveTo>
                    <a:cubicBezTo>
                      <a:pt x="1315103" y="907762"/>
                      <a:pt x="1164166" y="938783"/>
                      <a:pt x="1020939" y="990066"/>
                    </a:cubicBezTo>
                    <a:cubicBezTo>
                      <a:pt x="1074574" y="1153655"/>
                      <a:pt x="1105461" y="1322925"/>
                      <a:pt x="1112368" y="1493146"/>
                    </a:cubicBezTo>
                    <a:lnTo>
                      <a:pt x="1469785" y="1493146"/>
                    </a:lnTo>
                    <a:close/>
                    <a:moveTo>
                      <a:pt x="1469785" y="182141"/>
                    </a:moveTo>
                    <a:cubicBezTo>
                      <a:pt x="1199839" y="204777"/>
                      <a:pt x="951477" y="303168"/>
                      <a:pt x="746615" y="456764"/>
                    </a:cubicBezTo>
                    <a:cubicBezTo>
                      <a:pt x="828296" y="562801"/>
                      <a:pt x="894225" y="677310"/>
                      <a:pt x="947434" y="796072"/>
                    </a:cubicBezTo>
                    <a:cubicBezTo>
                      <a:pt x="1113886" y="736067"/>
                      <a:pt x="1289644" y="700323"/>
                      <a:pt x="1469785" y="691530"/>
                    </a:cubicBezTo>
                    <a:close/>
                    <a:moveTo>
                      <a:pt x="2150063" y="992171"/>
                    </a:moveTo>
                    <a:cubicBezTo>
                      <a:pt x="1990712" y="935501"/>
                      <a:pt x="1822242" y="902595"/>
                      <a:pt x="1649785" y="897224"/>
                    </a:cubicBezTo>
                    <a:lnTo>
                      <a:pt x="1649785" y="1493146"/>
                    </a:lnTo>
                    <a:lnTo>
                      <a:pt x="2063712" y="1493146"/>
                    </a:lnTo>
                    <a:cubicBezTo>
                      <a:pt x="2069089" y="1323887"/>
                      <a:pt x="2098366" y="1155330"/>
                      <a:pt x="2150063" y="992171"/>
                    </a:cubicBezTo>
                    <a:close/>
                    <a:moveTo>
                      <a:pt x="2168848" y="2199110"/>
                    </a:moveTo>
                    <a:cubicBezTo>
                      <a:pt x="2108555" y="2028681"/>
                      <a:pt x="2073581" y="1851532"/>
                      <a:pt x="2065295" y="1673146"/>
                    </a:cubicBezTo>
                    <a:lnTo>
                      <a:pt x="1649785" y="1673146"/>
                    </a:lnTo>
                    <a:lnTo>
                      <a:pt x="1649785" y="2307299"/>
                    </a:lnTo>
                    <a:cubicBezTo>
                      <a:pt x="1829404" y="2299517"/>
                      <a:pt x="2004315" y="2261965"/>
                      <a:pt x="2168848" y="2199110"/>
                    </a:cubicBezTo>
                    <a:close/>
                    <a:moveTo>
                      <a:pt x="2422394" y="446879"/>
                    </a:moveTo>
                    <a:cubicBezTo>
                      <a:pt x="2204309" y="287209"/>
                      <a:pt x="1938140" y="189883"/>
                      <a:pt x="1649785" y="178919"/>
                    </a:cubicBezTo>
                    <a:lnTo>
                      <a:pt x="1649785" y="689876"/>
                    </a:lnTo>
                    <a:cubicBezTo>
                      <a:pt x="1846998" y="695154"/>
                      <a:pt x="2039668" y="732502"/>
                      <a:pt x="2221721" y="797410"/>
                    </a:cubicBezTo>
                    <a:cubicBezTo>
                      <a:pt x="2275056" y="675360"/>
                      <a:pt x="2341760" y="557662"/>
                      <a:pt x="2422394" y="446879"/>
                    </a:cubicBezTo>
                    <a:close/>
                    <a:moveTo>
                      <a:pt x="2447278" y="2722123"/>
                    </a:moveTo>
                    <a:cubicBezTo>
                      <a:pt x="2366121" y="2618714"/>
                      <a:pt x="2299534" y="2507403"/>
                      <a:pt x="2246145" y="2391362"/>
                    </a:cubicBezTo>
                    <a:cubicBezTo>
                      <a:pt x="2057375" y="2464119"/>
                      <a:pt x="1856285" y="2506958"/>
                      <a:pt x="1649785" y="2514779"/>
                    </a:cubicBezTo>
                    <a:lnTo>
                      <a:pt x="1649785" y="3008639"/>
                    </a:lnTo>
                    <a:cubicBezTo>
                      <a:pt x="1949198" y="2997255"/>
                      <a:pt x="2224691" y="2892757"/>
                      <a:pt x="2447278" y="2722123"/>
                    </a:cubicBezTo>
                    <a:close/>
                    <a:moveTo>
                      <a:pt x="2878934" y="1493146"/>
                    </a:moveTo>
                    <a:cubicBezTo>
                      <a:pt x="2723190" y="1307255"/>
                      <a:pt x="2529440" y="1161128"/>
                      <a:pt x="2313862" y="1060620"/>
                    </a:cubicBezTo>
                    <a:cubicBezTo>
                      <a:pt x="2270535" y="1201714"/>
                      <a:pt x="2245604" y="1347104"/>
                      <a:pt x="2240109" y="1493146"/>
                    </a:cubicBezTo>
                    <a:close/>
                    <a:moveTo>
                      <a:pt x="2890636" y="1673146"/>
                    </a:moveTo>
                    <a:lnTo>
                      <a:pt x="2241814" y="1673146"/>
                    </a:lnTo>
                    <a:cubicBezTo>
                      <a:pt x="2249736" y="1827102"/>
                      <a:pt x="2279520" y="1979973"/>
                      <a:pt x="2329964" y="2127513"/>
                    </a:cubicBezTo>
                    <a:cubicBezTo>
                      <a:pt x="2545677" y="2019923"/>
                      <a:pt x="2738160" y="1866413"/>
                      <a:pt x="2890636" y="1673146"/>
                    </a:cubicBezTo>
                    <a:close/>
                    <a:moveTo>
                      <a:pt x="2973035" y="1284386"/>
                    </a:moveTo>
                    <a:cubicBezTo>
                      <a:pt x="2912066" y="1001840"/>
                      <a:pt x="2765308" y="751379"/>
                      <a:pt x="2561381" y="561108"/>
                    </a:cubicBezTo>
                    <a:cubicBezTo>
                      <a:pt x="2489321" y="656437"/>
                      <a:pt x="2431363" y="759225"/>
                      <a:pt x="2384553" y="865647"/>
                    </a:cubicBezTo>
                    <a:cubicBezTo>
                      <a:pt x="2604520" y="964977"/>
                      <a:pt x="2804622" y="1106677"/>
                      <a:pt x="2973035" y="1284386"/>
                    </a:cubicBezTo>
                    <a:close/>
                    <a:moveTo>
                      <a:pt x="2974277" y="1897328"/>
                    </a:moveTo>
                    <a:cubicBezTo>
                      <a:pt x="2812488" y="2073933"/>
                      <a:pt x="2619878" y="2216690"/>
                      <a:pt x="2407486" y="2319665"/>
                    </a:cubicBezTo>
                    <a:cubicBezTo>
                      <a:pt x="2454169" y="2420503"/>
                      <a:pt x="2511856" y="2517376"/>
                      <a:pt x="2582047" y="2607468"/>
                    </a:cubicBezTo>
                    <a:cubicBezTo>
                      <a:pt x="2776399" y="2417974"/>
                      <a:pt x="2916061" y="2172750"/>
                      <a:pt x="2974277" y="1897328"/>
                    </a:cubicBezTo>
                    <a:close/>
                    <a:moveTo>
                      <a:pt x="3185463" y="1593779"/>
                    </a:moveTo>
                    <a:cubicBezTo>
                      <a:pt x="3185463" y="2473999"/>
                      <a:pt x="2471904" y="3187558"/>
                      <a:pt x="1591684" y="3187558"/>
                    </a:cubicBezTo>
                    <a:cubicBezTo>
                      <a:pt x="738111" y="3187558"/>
                      <a:pt x="41261" y="2516549"/>
                      <a:pt x="1913" y="1673146"/>
                    </a:cubicBezTo>
                    <a:lnTo>
                      <a:pt x="0" y="1673146"/>
                    </a:lnTo>
                    <a:lnTo>
                      <a:pt x="0" y="1493146"/>
                    </a:lnTo>
                    <a:lnTo>
                      <a:pt x="2750" y="1493146"/>
                    </a:lnTo>
                    <a:cubicBezTo>
                      <a:pt x="50490" y="700174"/>
                      <a:pt x="679654" y="64473"/>
                      <a:pt x="1469785" y="6156"/>
                    </a:cubicBezTo>
                    <a:lnTo>
                      <a:pt x="1469785" y="0"/>
                    </a:lnTo>
                    <a:lnTo>
                      <a:pt x="1591684" y="0"/>
                    </a:lnTo>
                    <a:lnTo>
                      <a:pt x="1649785" y="0"/>
                    </a:lnTo>
                    <a:lnTo>
                      <a:pt x="1649785" y="2934"/>
                    </a:lnTo>
                    <a:cubicBezTo>
                      <a:pt x="2503127" y="31654"/>
                      <a:pt x="3185463" y="733032"/>
                      <a:pt x="3185463" y="1593779"/>
                    </a:cubicBezTo>
                    <a:close/>
                  </a:path>
                </a:pathLst>
              </a:custGeom>
              <a:solidFill>
                <a:srgbClr val="1ED4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Parallelogram 15">
                <a:extLst>
                  <a:ext uri="{FF2B5EF4-FFF2-40B4-BE49-F238E27FC236}">
                    <a16:creationId xmlns:a16="http://schemas.microsoft.com/office/drawing/2014/main" id="{896AFBFF-F567-4122-831C-8A513ACD4D61}"/>
                  </a:ext>
                </a:extLst>
              </p:cNvPr>
              <p:cNvSpPr/>
              <p:nvPr/>
            </p:nvSpPr>
            <p:spPr>
              <a:xfrm rot="13500000">
                <a:off x="2436209" y="2622322"/>
                <a:ext cx="201801" cy="218443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7" name="Smiley Face 12">
                <a:extLst>
                  <a:ext uri="{FF2B5EF4-FFF2-40B4-BE49-F238E27FC236}">
                    <a16:creationId xmlns:a16="http://schemas.microsoft.com/office/drawing/2014/main" id="{A3199C23-C0E8-483C-B1F2-1A1943DE1A3E}"/>
                  </a:ext>
                </a:extLst>
              </p:cNvPr>
              <p:cNvSpPr/>
              <p:nvPr/>
            </p:nvSpPr>
            <p:spPr>
              <a:xfrm>
                <a:off x="1461047" y="3197777"/>
                <a:ext cx="188714" cy="188714"/>
              </a:xfrm>
              <a:custGeom>
                <a:avLst/>
                <a:gdLst/>
                <a:ahLst/>
                <a:cxnLst/>
                <a:rect l="l" t="t" r="r" b="b"/>
                <a:pathLst>
                  <a:path w="3240000" h="3240000">
                    <a:moveTo>
                      <a:pt x="1613470" y="2077417"/>
                    </a:moveTo>
                    <a:cubicBezTo>
                      <a:pt x="1358886" y="2080042"/>
                      <a:pt x="1130625" y="2234862"/>
                      <a:pt x="1034031" y="2470424"/>
                    </a:cubicBezTo>
                    <a:lnTo>
                      <a:pt x="1213303" y="2543936"/>
                    </a:lnTo>
                    <a:cubicBezTo>
                      <a:pt x="1280345" y="2380442"/>
                      <a:pt x="1438772" y="2272988"/>
                      <a:pt x="1615468" y="2271166"/>
                    </a:cubicBezTo>
                    <a:cubicBezTo>
                      <a:pt x="1792164" y="2269344"/>
                      <a:pt x="1952774" y="2373507"/>
                      <a:pt x="2023173" y="2535584"/>
                    </a:cubicBezTo>
                    <a:lnTo>
                      <a:pt x="2200891" y="2458391"/>
                    </a:lnTo>
                    <a:cubicBezTo>
                      <a:pt x="2099460" y="2224871"/>
                      <a:pt x="1868054" y="2074792"/>
                      <a:pt x="1613470" y="2077417"/>
                    </a:cubicBezTo>
                    <a:close/>
                    <a:moveTo>
                      <a:pt x="2165423" y="986226"/>
                    </a:moveTo>
                    <a:cubicBezTo>
                      <a:pt x="2072622" y="986226"/>
                      <a:pt x="1997392" y="1061456"/>
                      <a:pt x="1997392" y="1154257"/>
                    </a:cubicBezTo>
                    <a:cubicBezTo>
                      <a:pt x="1997392" y="1247058"/>
                      <a:pt x="2072622" y="1322288"/>
                      <a:pt x="2165423" y="1322288"/>
                    </a:cubicBezTo>
                    <a:cubicBezTo>
                      <a:pt x="2258224" y="1322288"/>
                      <a:pt x="2333454" y="1247058"/>
                      <a:pt x="2333454" y="1154257"/>
                    </a:cubicBezTo>
                    <a:cubicBezTo>
                      <a:pt x="2333454" y="1061456"/>
                      <a:pt x="2258224" y="986226"/>
                      <a:pt x="2165423" y="986226"/>
                    </a:cubicBezTo>
                    <a:close/>
                    <a:moveTo>
                      <a:pt x="1107401" y="986226"/>
                    </a:moveTo>
                    <a:cubicBezTo>
                      <a:pt x="1014600" y="986226"/>
                      <a:pt x="939370" y="1061456"/>
                      <a:pt x="939370" y="1154257"/>
                    </a:cubicBezTo>
                    <a:cubicBezTo>
                      <a:pt x="939370" y="1247058"/>
                      <a:pt x="1014600" y="1322288"/>
                      <a:pt x="1107401" y="1322288"/>
                    </a:cubicBezTo>
                    <a:cubicBezTo>
                      <a:pt x="1200202" y="1322288"/>
                      <a:pt x="1275432" y="1247058"/>
                      <a:pt x="1275432" y="1154257"/>
                    </a:cubicBezTo>
                    <a:cubicBezTo>
                      <a:pt x="1275432" y="1061456"/>
                      <a:pt x="1200202" y="986226"/>
                      <a:pt x="1107401" y="986226"/>
                    </a:cubicBezTo>
                    <a:close/>
                    <a:moveTo>
                      <a:pt x="1620000" y="0"/>
                    </a:moveTo>
                    <a:lnTo>
                      <a:pt x="1785636" y="8364"/>
                    </a:lnTo>
                    <a:lnTo>
                      <a:pt x="1946487" y="32913"/>
                    </a:lnTo>
                    <a:lnTo>
                      <a:pt x="2101739" y="72832"/>
                    </a:lnTo>
                    <a:lnTo>
                      <a:pt x="2250577" y="127308"/>
                    </a:lnTo>
                    <a:lnTo>
                      <a:pt x="2392188" y="195525"/>
                    </a:lnTo>
                    <a:lnTo>
                      <a:pt x="2525758" y="276671"/>
                    </a:lnTo>
                    <a:lnTo>
                      <a:pt x="2650471" y="369929"/>
                    </a:lnTo>
                    <a:lnTo>
                      <a:pt x="2765513" y="474487"/>
                    </a:lnTo>
                    <a:lnTo>
                      <a:pt x="2870071" y="589530"/>
                    </a:lnTo>
                    <a:lnTo>
                      <a:pt x="2963330" y="714243"/>
                    </a:lnTo>
                    <a:lnTo>
                      <a:pt x="3044475" y="847812"/>
                    </a:lnTo>
                    <a:lnTo>
                      <a:pt x="3112693" y="989423"/>
                    </a:lnTo>
                    <a:lnTo>
                      <a:pt x="3167168" y="1138262"/>
                    </a:lnTo>
                    <a:lnTo>
                      <a:pt x="3207088" y="1293514"/>
                    </a:lnTo>
                    <a:lnTo>
                      <a:pt x="3231636" y="1454365"/>
                    </a:lnTo>
                    <a:lnTo>
                      <a:pt x="3240000" y="1620000"/>
                    </a:lnTo>
                    <a:lnTo>
                      <a:pt x="3231636" y="1785636"/>
                    </a:lnTo>
                    <a:lnTo>
                      <a:pt x="3207088" y="1946487"/>
                    </a:lnTo>
                    <a:lnTo>
                      <a:pt x="3167168" y="2101739"/>
                    </a:lnTo>
                    <a:lnTo>
                      <a:pt x="3112693" y="2250577"/>
                    </a:lnTo>
                    <a:lnTo>
                      <a:pt x="3044475" y="2392188"/>
                    </a:lnTo>
                    <a:lnTo>
                      <a:pt x="2963330" y="2525758"/>
                    </a:lnTo>
                    <a:lnTo>
                      <a:pt x="2870071" y="2650471"/>
                    </a:lnTo>
                    <a:lnTo>
                      <a:pt x="2765513" y="2765513"/>
                    </a:lnTo>
                    <a:lnTo>
                      <a:pt x="2650471" y="2870071"/>
                    </a:lnTo>
                    <a:lnTo>
                      <a:pt x="2525758" y="2963330"/>
                    </a:lnTo>
                    <a:lnTo>
                      <a:pt x="2392188" y="3044475"/>
                    </a:lnTo>
                    <a:lnTo>
                      <a:pt x="2250577" y="3112693"/>
                    </a:lnTo>
                    <a:lnTo>
                      <a:pt x="2101739" y="3167168"/>
                    </a:lnTo>
                    <a:lnTo>
                      <a:pt x="1946487" y="3207088"/>
                    </a:lnTo>
                    <a:lnTo>
                      <a:pt x="1785636" y="3231636"/>
                    </a:lnTo>
                    <a:cubicBezTo>
                      <a:pt x="1731176" y="3237167"/>
                      <a:pt x="1675919" y="3240000"/>
                      <a:pt x="1620000" y="3240000"/>
                    </a:cubicBezTo>
                    <a:cubicBezTo>
                      <a:pt x="1508163" y="3240000"/>
                      <a:pt x="1398972" y="3228667"/>
                      <a:pt x="1293514" y="3207088"/>
                    </a:cubicBezTo>
                    <a:cubicBezTo>
                      <a:pt x="1240785" y="3196298"/>
                      <a:pt x="1188989" y="3182946"/>
                      <a:pt x="1138262" y="3167168"/>
                    </a:cubicBezTo>
                    <a:cubicBezTo>
                      <a:pt x="1087535" y="3151390"/>
                      <a:pt x="1037877" y="3133187"/>
                      <a:pt x="989423" y="3112693"/>
                    </a:cubicBezTo>
                    <a:cubicBezTo>
                      <a:pt x="940970" y="3092198"/>
                      <a:pt x="893721" y="3069414"/>
                      <a:pt x="847812" y="3044475"/>
                    </a:cubicBezTo>
                    <a:cubicBezTo>
                      <a:pt x="801904" y="3019536"/>
                      <a:pt x="757335" y="2992442"/>
                      <a:pt x="714243" y="2963330"/>
                    </a:cubicBezTo>
                    <a:cubicBezTo>
                      <a:pt x="671151" y="2934217"/>
                      <a:pt x="629534" y="2903086"/>
                      <a:pt x="589530" y="2870071"/>
                    </a:cubicBezTo>
                    <a:cubicBezTo>
                      <a:pt x="549525" y="2837056"/>
                      <a:pt x="511133" y="2802158"/>
                      <a:pt x="474487" y="2765513"/>
                    </a:cubicBezTo>
                    <a:cubicBezTo>
                      <a:pt x="437842" y="2728868"/>
                      <a:pt x="402944" y="2690475"/>
                      <a:pt x="369930" y="2650471"/>
                    </a:cubicBezTo>
                    <a:cubicBezTo>
                      <a:pt x="336915" y="2610466"/>
                      <a:pt x="305783" y="2568850"/>
                      <a:pt x="276671" y="2525758"/>
                    </a:cubicBezTo>
                    <a:cubicBezTo>
                      <a:pt x="247558" y="2482665"/>
                      <a:pt x="220465" y="2438097"/>
                      <a:pt x="195526" y="2392188"/>
                    </a:cubicBezTo>
                    <a:cubicBezTo>
                      <a:pt x="170586" y="2346280"/>
                      <a:pt x="147802" y="2299031"/>
                      <a:pt x="127308" y="2250577"/>
                    </a:cubicBezTo>
                    <a:cubicBezTo>
                      <a:pt x="106814" y="2202124"/>
                      <a:pt x="88610" y="2152466"/>
                      <a:pt x="72832" y="2101739"/>
                    </a:cubicBezTo>
                    <a:cubicBezTo>
                      <a:pt x="57055" y="2051012"/>
                      <a:pt x="43703" y="1999216"/>
                      <a:pt x="32913" y="1946487"/>
                    </a:cubicBezTo>
                    <a:cubicBezTo>
                      <a:pt x="22123" y="1893758"/>
                      <a:pt x="13895" y="1840095"/>
                      <a:pt x="8364" y="1785636"/>
                    </a:cubicBezTo>
                    <a:cubicBezTo>
                      <a:pt x="2833" y="1731176"/>
                      <a:pt x="0" y="1675919"/>
                      <a:pt x="0" y="1620000"/>
                    </a:cubicBezTo>
                    <a:cubicBezTo>
                      <a:pt x="0" y="1508163"/>
                      <a:pt x="11333" y="1398972"/>
                      <a:pt x="32913" y="1293514"/>
                    </a:cubicBezTo>
                    <a:cubicBezTo>
                      <a:pt x="43703" y="1240785"/>
                      <a:pt x="57055" y="1188989"/>
                      <a:pt x="72832" y="1138262"/>
                    </a:cubicBezTo>
                    <a:cubicBezTo>
                      <a:pt x="88610" y="1087535"/>
                      <a:pt x="106814" y="1037877"/>
                      <a:pt x="127308" y="989423"/>
                    </a:cubicBezTo>
                    <a:cubicBezTo>
                      <a:pt x="147802" y="940970"/>
                      <a:pt x="170586" y="893721"/>
                      <a:pt x="195526" y="847812"/>
                    </a:cubicBezTo>
                    <a:cubicBezTo>
                      <a:pt x="220465" y="801904"/>
                      <a:pt x="247558" y="757335"/>
                      <a:pt x="276671" y="714243"/>
                    </a:cubicBezTo>
                    <a:cubicBezTo>
                      <a:pt x="305783" y="671151"/>
                      <a:pt x="336915" y="629534"/>
                      <a:pt x="369930" y="589530"/>
                    </a:cubicBezTo>
                    <a:cubicBezTo>
                      <a:pt x="402944" y="549525"/>
                      <a:pt x="437842" y="511133"/>
                      <a:pt x="474487" y="474487"/>
                    </a:cubicBezTo>
                    <a:cubicBezTo>
                      <a:pt x="511133" y="437842"/>
                      <a:pt x="549525" y="402944"/>
                      <a:pt x="589530" y="369929"/>
                    </a:cubicBezTo>
                    <a:cubicBezTo>
                      <a:pt x="629534" y="336915"/>
                      <a:pt x="671151" y="305783"/>
                      <a:pt x="714243" y="276671"/>
                    </a:cubicBezTo>
                    <a:cubicBezTo>
                      <a:pt x="757335" y="247558"/>
                      <a:pt x="801904" y="220465"/>
                      <a:pt x="847812" y="195525"/>
                    </a:cubicBezTo>
                    <a:cubicBezTo>
                      <a:pt x="893721" y="170586"/>
                      <a:pt x="940970" y="147802"/>
                      <a:pt x="989423" y="127308"/>
                    </a:cubicBezTo>
                    <a:cubicBezTo>
                      <a:pt x="1037877" y="106814"/>
                      <a:pt x="1087535" y="88610"/>
                      <a:pt x="1138262" y="72832"/>
                    </a:cubicBezTo>
                    <a:cubicBezTo>
                      <a:pt x="1188989" y="57054"/>
                      <a:pt x="1240785" y="43703"/>
                      <a:pt x="1293514" y="32913"/>
                    </a:cubicBezTo>
                    <a:cubicBezTo>
                      <a:pt x="1346243" y="22123"/>
                      <a:pt x="1399905" y="13895"/>
                      <a:pt x="1454365" y="8364"/>
                    </a:cubicBezTo>
                    <a:cubicBezTo>
                      <a:pt x="1508824" y="2833"/>
                      <a:pt x="1564081" y="0"/>
                      <a:pt x="16200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8" name="Oval 37">
                <a:extLst>
                  <a:ext uri="{FF2B5EF4-FFF2-40B4-BE49-F238E27FC236}">
                    <a16:creationId xmlns:a16="http://schemas.microsoft.com/office/drawing/2014/main" id="{0CB33A90-BD57-419A-B1AF-FF0DC1BDD480}"/>
                  </a:ext>
                </a:extLst>
              </p:cNvPr>
              <p:cNvSpPr/>
              <p:nvPr/>
            </p:nvSpPr>
            <p:spPr>
              <a:xfrm>
                <a:off x="2502777" y="2404732"/>
                <a:ext cx="191008" cy="191008"/>
              </a:xfrm>
              <a:custGeom>
                <a:avLst/>
                <a:gdLst/>
                <a:ahLst/>
                <a:cxnLst/>
                <a:rect l="l" t="t" r="r" b="b"/>
                <a:pathLst>
                  <a:path w="3240000" h="3240000">
                    <a:moveTo>
                      <a:pt x="2249999" y="2117384"/>
                    </a:moveTo>
                    <a:lnTo>
                      <a:pt x="990192" y="2131776"/>
                    </a:lnTo>
                    <a:cubicBezTo>
                      <a:pt x="998682" y="2476365"/>
                      <a:pt x="1282526" y="2750154"/>
                      <a:pt x="1627197" y="2746216"/>
                    </a:cubicBezTo>
                    <a:cubicBezTo>
                      <a:pt x="1971867" y="2742279"/>
                      <a:pt x="2249383" y="2462077"/>
                      <a:pt x="2249999" y="2117384"/>
                    </a:cubicBezTo>
                    <a:close/>
                    <a:moveTo>
                      <a:pt x="2505352" y="784338"/>
                    </a:moveTo>
                    <a:lnTo>
                      <a:pt x="1869332" y="1428843"/>
                    </a:lnTo>
                    <a:lnTo>
                      <a:pt x="2505352" y="1522122"/>
                    </a:lnTo>
                    <a:lnTo>
                      <a:pt x="2505352" y="1378597"/>
                    </a:lnTo>
                    <a:lnTo>
                      <a:pt x="2187887" y="1332038"/>
                    </a:lnTo>
                    <a:lnTo>
                      <a:pt x="2505352" y="1010338"/>
                    </a:lnTo>
                    <a:close/>
                    <a:moveTo>
                      <a:pt x="734649" y="784338"/>
                    </a:moveTo>
                    <a:lnTo>
                      <a:pt x="734649" y="1010338"/>
                    </a:lnTo>
                    <a:lnTo>
                      <a:pt x="1052115" y="1332038"/>
                    </a:lnTo>
                    <a:lnTo>
                      <a:pt x="734649" y="1378597"/>
                    </a:lnTo>
                    <a:lnTo>
                      <a:pt x="734649" y="1522122"/>
                    </a:lnTo>
                    <a:lnTo>
                      <a:pt x="1370670" y="1428843"/>
                    </a:lnTo>
                    <a:close/>
                    <a:moveTo>
                      <a:pt x="1620000" y="0"/>
                    </a:moveTo>
                    <a:cubicBezTo>
                      <a:pt x="2514701" y="0"/>
                      <a:pt x="3240000" y="725299"/>
                      <a:pt x="3240000" y="1620000"/>
                    </a:cubicBezTo>
                    <a:cubicBezTo>
                      <a:pt x="3240000" y="2514701"/>
                      <a:pt x="2514701" y="3240000"/>
                      <a:pt x="1620000" y="3240000"/>
                    </a:cubicBezTo>
                    <a:cubicBezTo>
                      <a:pt x="725299" y="3240000"/>
                      <a:pt x="0" y="2514701"/>
                      <a:pt x="0" y="1620000"/>
                    </a:cubicBezTo>
                    <a:cubicBezTo>
                      <a:pt x="0" y="725299"/>
                      <a:pt x="725299" y="0"/>
                      <a:pt x="16200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79" name="Rectangle 9">
                <a:extLst>
                  <a:ext uri="{FF2B5EF4-FFF2-40B4-BE49-F238E27FC236}">
                    <a16:creationId xmlns:a16="http://schemas.microsoft.com/office/drawing/2014/main" id="{0CEFC199-53BF-4FB3-9696-5A0679D99DA5}"/>
                  </a:ext>
                </a:extLst>
              </p:cNvPr>
              <p:cNvSpPr/>
              <p:nvPr/>
            </p:nvSpPr>
            <p:spPr>
              <a:xfrm rot="1800000">
                <a:off x="2053048" y="3197687"/>
                <a:ext cx="177728" cy="166369"/>
              </a:xfrm>
              <a:custGeom>
                <a:avLst/>
                <a:gdLst>
                  <a:gd name="connsiteX0" fmla="*/ 833935 w 3239999"/>
                  <a:gd name="connsiteY0" fmla="*/ 22 h 3032924"/>
                  <a:gd name="connsiteX1" fmla="*/ 1576606 w 3239999"/>
                  <a:gd name="connsiteY1" fmla="*/ 402054 h 3032924"/>
                  <a:gd name="connsiteX2" fmla="*/ 1576606 w 3239999"/>
                  <a:gd name="connsiteY2" fmla="*/ 430441 h 3032924"/>
                  <a:gd name="connsiteX3" fmla="*/ 1576606 w 3239999"/>
                  <a:gd name="connsiteY3" fmla="*/ 526981 h 3032924"/>
                  <a:gd name="connsiteX4" fmla="*/ 1576606 w 3239999"/>
                  <a:gd name="connsiteY4" fmla="*/ 2765302 h 3032924"/>
                  <a:gd name="connsiteX5" fmla="*/ 378630 w 3239999"/>
                  <a:gd name="connsiteY5" fmla="*/ 2472117 h 3032924"/>
                  <a:gd name="connsiteX6" fmla="*/ 384918 w 3239999"/>
                  <a:gd name="connsiteY6" fmla="*/ 526981 h 3032924"/>
                  <a:gd name="connsiteX7" fmla="*/ 239143 w 3239999"/>
                  <a:gd name="connsiteY7" fmla="*/ 526981 h 3032924"/>
                  <a:gd name="connsiteX8" fmla="*/ 239143 w 3239999"/>
                  <a:gd name="connsiteY8" fmla="*/ 2776423 h 3032924"/>
                  <a:gd name="connsiteX9" fmla="*/ 1576606 w 3239999"/>
                  <a:gd name="connsiteY9" fmla="*/ 2776423 h 3032924"/>
                  <a:gd name="connsiteX10" fmla="*/ 1576606 w 3239999"/>
                  <a:gd name="connsiteY10" fmla="*/ 2778202 h 3032924"/>
                  <a:gd name="connsiteX11" fmla="*/ 1663394 w 3239999"/>
                  <a:gd name="connsiteY11" fmla="*/ 2778202 h 3032924"/>
                  <a:gd name="connsiteX12" fmla="*/ 1663394 w 3239999"/>
                  <a:gd name="connsiteY12" fmla="*/ 2776423 h 3032924"/>
                  <a:gd name="connsiteX13" fmla="*/ 3000856 w 3239999"/>
                  <a:gd name="connsiteY13" fmla="*/ 2776423 h 3032924"/>
                  <a:gd name="connsiteX14" fmla="*/ 3000856 w 3239999"/>
                  <a:gd name="connsiteY14" fmla="*/ 526981 h 3032924"/>
                  <a:gd name="connsiteX15" fmla="*/ 2855082 w 3239999"/>
                  <a:gd name="connsiteY15" fmla="*/ 526981 h 3032924"/>
                  <a:gd name="connsiteX16" fmla="*/ 2861369 w 3239999"/>
                  <a:gd name="connsiteY16" fmla="*/ 2472117 h 3032924"/>
                  <a:gd name="connsiteX17" fmla="*/ 1663394 w 3239999"/>
                  <a:gd name="connsiteY17" fmla="*/ 2765302 h 3032924"/>
                  <a:gd name="connsiteX18" fmla="*/ 1663394 w 3239999"/>
                  <a:gd name="connsiteY18" fmla="*/ 526981 h 3032924"/>
                  <a:gd name="connsiteX19" fmla="*/ 1663394 w 3239999"/>
                  <a:gd name="connsiteY19" fmla="*/ 430441 h 3032924"/>
                  <a:gd name="connsiteX20" fmla="*/ 1663394 w 3239999"/>
                  <a:gd name="connsiteY20" fmla="*/ 402054 h 3032924"/>
                  <a:gd name="connsiteX21" fmla="*/ 2406065 w 3239999"/>
                  <a:gd name="connsiteY21" fmla="*/ 22 h 3032924"/>
                  <a:gd name="connsiteX22" fmla="*/ 2853673 w 3239999"/>
                  <a:gd name="connsiteY22" fmla="*/ 91100 h 3032924"/>
                  <a:gd name="connsiteX23" fmla="*/ 2854770 w 3239999"/>
                  <a:gd name="connsiteY23" fmla="*/ 430441 h 3032924"/>
                  <a:gd name="connsiteX24" fmla="*/ 3120669 w 3239999"/>
                  <a:gd name="connsiteY24" fmla="*/ 428517 h 3032924"/>
                  <a:gd name="connsiteX25" fmla="*/ 3120669 w 3239999"/>
                  <a:gd name="connsiteY25" fmla="*/ 738345 h 3032924"/>
                  <a:gd name="connsiteX26" fmla="*/ 3239999 w 3239999"/>
                  <a:gd name="connsiteY26" fmla="*/ 738345 h 3032924"/>
                  <a:gd name="connsiteX27" fmla="*/ 3239999 w 3239999"/>
                  <a:gd name="connsiteY27" fmla="*/ 3032924 h 3032924"/>
                  <a:gd name="connsiteX28" fmla="*/ 0 w 3239999"/>
                  <a:gd name="connsiteY28" fmla="*/ 3032924 h 3032924"/>
                  <a:gd name="connsiteX29" fmla="*/ 0 w 3239999"/>
                  <a:gd name="connsiteY29" fmla="*/ 738345 h 3032924"/>
                  <a:gd name="connsiteX30" fmla="*/ 102477 w 3239999"/>
                  <a:gd name="connsiteY30" fmla="*/ 738345 h 3032924"/>
                  <a:gd name="connsiteX31" fmla="*/ 102477 w 3239999"/>
                  <a:gd name="connsiteY31" fmla="*/ 428517 h 3032924"/>
                  <a:gd name="connsiteX32" fmla="*/ 385229 w 3239999"/>
                  <a:gd name="connsiteY32" fmla="*/ 430441 h 3032924"/>
                  <a:gd name="connsiteX33" fmla="*/ 386326 w 3239999"/>
                  <a:gd name="connsiteY33" fmla="*/ 91100 h 3032924"/>
                  <a:gd name="connsiteX34" fmla="*/ 833935 w 3239999"/>
                  <a:gd name="connsiteY34" fmla="*/ 22 h 3032924"/>
                  <a:gd name="connsiteX0" fmla="*/ 833935 w 3239999"/>
                  <a:gd name="connsiteY0" fmla="*/ 22 h 3032924"/>
                  <a:gd name="connsiteX1" fmla="*/ 1576606 w 3239999"/>
                  <a:gd name="connsiteY1" fmla="*/ 402054 h 3032924"/>
                  <a:gd name="connsiteX2" fmla="*/ 1576606 w 3239999"/>
                  <a:gd name="connsiteY2" fmla="*/ 430441 h 3032924"/>
                  <a:gd name="connsiteX3" fmla="*/ 1576606 w 3239999"/>
                  <a:gd name="connsiteY3" fmla="*/ 526981 h 3032924"/>
                  <a:gd name="connsiteX4" fmla="*/ 1576606 w 3239999"/>
                  <a:gd name="connsiteY4" fmla="*/ 2765302 h 3032924"/>
                  <a:gd name="connsiteX5" fmla="*/ 378630 w 3239999"/>
                  <a:gd name="connsiteY5" fmla="*/ 2472117 h 3032924"/>
                  <a:gd name="connsiteX6" fmla="*/ 384918 w 3239999"/>
                  <a:gd name="connsiteY6" fmla="*/ 526981 h 3032924"/>
                  <a:gd name="connsiteX7" fmla="*/ 239143 w 3239999"/>
                  <a:gd name="connsiteY7" fmla="*/ 526981 h 3032924"/>
                  <a:gd name="connsiteX8" fmla="*/ 239143 w 3239999"/>
                  <a:gd name="connsiteY8" fmla="*/ 2776423 h 3032924"/>
                  <a:gd name="connsiteX9" fmla="*/ 1576606 w 3239999"/>
                  <a:gd name="connsiteY9" fmla="*/ 2776423 h 3032924"/>
                  <a:gd name="connsiteX10" fmla="*/ 1576606 w 3239999"/>
                  <a:gd name="connsiteY10" fmla="*/ 2778202 h 3032924"/>
                  <a:gd name="connsiteX11" fmla="*/ 1663394 w 3239999"/>
                  <a:gd name="connsiteY11" fmla="*/ 2778202 h 3032924"/>
                  <a:gd name="connsiteX12" fmla="*/ 1663394 w 3239999"/>
                  <a:gd name="connsiteY12" fmla="*/ 2776423 h 3032924"/>
                  <a:gd name="connsiteX13" fmla="*/ 3000856 w 3239999"/>
                  <a:gd name="connsiteY13" fmla="*/ 2776423 h 3032924"/>
                  <a:gd name="connsiteX14" fmla="*/ 3000856 w 3239999"/>
                  <a:gd name="connsiteY14" fmla="*/ 526981 h 3032924"/>
                  <a:gd name="connsiteX15" fmla="*/ 2855082 w 3239999"/>
                  <a:gd name="connsiteY15" fmla="*/ 526981 h 3032924"/>
                  <a:gd name="connsiteX16" fmla="*/ 2861369 w 3239999"/>
                  <a:gd name="connsiteY16" fmla="*/ 2472117 h 3032924"/>
                  <a:gd name="connsiteX17" fmla="*/ 1663394 w 3239999"/>
                  <a:gd name="connsiteY17" fmla="*/ 2765302 h 3032924"/>
                  <a:gd name="connsiteX18" fmla="*/ 1663394 w 3239999"/>
                  <a:gd name="connsiteY18" fmla="*/ 526981 h 3032924"/>
                  <a:gd name="connsiteX19" fmla="*/ 1663394 w 3239999"/>
                  <a:gd name="connsiteY19" fmla="*/ 430441 h 3032924"/>
                  <a:gd name="connsiteX20" fmla="*/ 1663394 w 3239999"/>
                  <a:gd name="connsiteY20" fmla="*/ 402054 h 3032924"/>
                  <a:gd name="connsiteX21" fmla="*/ 2406065 w 3239999"/>
                  <a:gd name="connsiteY21" fmla="*/ 22 h 3032924"/>
                  <a:gd name="connsiteX22" fmla="*/ 2853673 w 3239999"/>
                  <a:gd name="connsiteY22" fmla="*/ 91100 h 3032924"/>
                  <a:gd name="connsiteX23" fmla="*/ 2854770 w 3239999"/>
                  <a:gd name="connsiteY23" fmla="*/ 430441 h 3032924"/>
                  <a:gd name="connsiteX24" fmla="*/ 3120669 w 3239999"/>
                  <a:gd name="connsiteY24" fmla="*/ 428517 h 3032924"/>
                  <a:gd name="connsiteX25" fmla="*/ 3120669 w 3239999"/>
                  <a:gd name="connsiteY25" fmla="*/ 738345 h 3032924"/>
                  <a:gd name="connsiteX26" fmla="*/ 3239999 w 3239999"/>
                  <a:gd name="connsiteY26" fmla="*/ 738345 h 3032924"/>
                  <a:gd name="connsiteX27" fmla="*/ 3239999 w 3239999"/>
                  <a:gd name="connsiteY27" fmla="*/ 3032924 h 3032924"/>
                  <a:gd name="connsiteX28" fmla="*/ 0 w 3239999"/>
                  <a:gd name="connsiteY28" fmla="*/ 3032924 h 3032924"/>
                  <a:gd name="connsiteX29" fmla="*/ 0 w 3239999"/>
                  <a:gd name="connsiteY29" fmla="*/ 738345 h 3032924"/>
                  <a:gd name="connsiteX30" fmla="*/ 102477 w 3239999"/>
                  <a:gd name="connsiteY30" fmla="*/ 738345 h 3032924"/>
                  <a:gd name="connsiteX31" fmla="*/ 102477 w 3239999"/>
                  <a:gd name="connsiteY31" fmla="*/ 428517 h 3032924"/>
                  <a:gd name="connsiteX32" fmla="*/ 385229 w 3239999"/>
                  <a:gd name="connsiteY32" fmla="*/ 430441 h 3032924"/>
                  <a:gd name="connsiteX33" fmla="*/ 386326 w 3239999"/>
                  <a:gd name="connsiteY33" fmla="*/ 91100 h 3032924"/>
                  <a:gd name="connsiteX34" fmla="*/ 833935 w 3239999"/>
                  <a:gd name="connsiteY34" fmla="*/ 22 h 3032924"/>
                  <a:gd name="connsiteX0" fmla="*/ 833935 w 3239999"/>
                  <a:gd name="connsiteY0" fmla="*/ 22 h 3032924"/>
                  <a:gd name="connsiteX1" fmla="*/ 1576606 w 3239999"/>
                  <a:gd name="connsiteY1" fmla="*/ 402054 h 3032924"/>
                  <a:gd name="connsiteX2" fmla="*/ 1576606 w 3239999"/>
                  <a:gd name="connsiteY2" fmla="*/ 430441 h 3032924"/>
                  <a:gd name="connsiteX3" fmla="*/ 1576606 w 3239999"/>
                  <a:gd name="connsiteY3" fmla="*/ 526981 h 3032924"/>
                  <a:gd name="connsiteX4" fmla="*/ 1576606 w 3239999"/>
                  <a:gd name="connsiteY4" fmla="*/ 2765302 h 3032924"/>
                  <a:gd name="connsiteX5" fmla="*/ 378630 w 3239999"/>
                  <a:gd name="connsiteY5" fmla="*/ 2472117 h 3032924"/>
                  <a:gd name="connsiteX6" fmla="*/ 384918 w 3239999"/>
                  <a:gd name="connsiteY6" fmla="*/ 526981 h 3032924"/>
                  <a:gd name="connsiteX7" fmla="*/ 239143 w 3239999"/>
                  <a:gd name="connsiteY7" fmla="*/ 526981 h 3032924"/>
                  <a:gd name="connsiteX8" fmla="*/ 239143 w 3239999"/>
                  <a:gd name="connsiteY8" fmla="*/ 2776423 h 3032924"/>
                  <a:gd name="connsiteX9" fmla="*/ 1576606 w 3239999"/>
                  <a:gd name="connsiteY9" fmla="*/ 2776423 h 3032924"/>
                  <a:gd name="connsiteX10" fmla="*/ 1576606 w 3239999"/>
                  <a:gd name="connsiteY10" fmla="*/ 2778202 h 3032924"/>
                  <a:gd name="connsiteX11" fmla="*/ 1663394 w 3239999"/>
                  <a:gd name="connsiteY11" fmla="*/ 2778202 h 3032924"/>
                  <a:gd name="connsiteX12" fmla="*/ 1663394 w 3239999"/>
                  <a:gd name="connsiteY12" fmla="*/ 2776423 h 3032924"/>
                  <a:gd name="connsiteX13" fmla="*/ 3000856 w 3239999"/>
                  <a:gd name="connsiteY13" fmla="*/ 2776423 h 3032924"/>
                  <a:gd name="connsiteX14" fmla="*/ 3000856 w 3239999"/>
                  <a:gd name="connsiteY14" fmla="*/ 526981 h 3032924"/>
                  <a:gd name="connsiteX15" fmla="*/ 2855082 w 3239999"/>
                  <a:gd name="connsiteY15" fmla="*/ 526981 h 3032924"/>
                  <a:gd name="connsiteX16" fmla="*/ 2861369 w 3239999"/>
                  <a:gd name="connsiteY16" fmla="*/ 2472117 h 3032924"/>
                  <a:gd name="connsiteX17" fmla="*/ 1663394 w 3239999"/>
                  <a:gd name="connsiteY17" fmla="*/ 2765302 h 3032924"/>
                  <a:gd name="connsiteX18" fmla="*/ 1663394 w 3239999"/>
                  <a:gd name="connsiteY18" fmla="*/ 526981 h 3032924"/>
                  <a:gd name="connsiteX19" fmla="*/ 1663394 w 3239999"/>
                  <a:gd name="connsiteY19" fmla="*/ 430441 h 3032924"/>
                  <a:gd name="connsiteX20" fmla="*/ 1663394 w 3239999"/>
                  <a:gd name="connsiteY20" fmla="*/ 402054 h 3032924"/>
                  <a:gd name="connsiteX21" fmla="*/ 2406065 w 3239999"/>
                  <a:gd name="connsiteY21" fmla="*/ 22 h 3032924"/>
                  <a:gd name="connsiteX22" fmla="*/ 2853673 w 3239999"/>
                  <a:gd name="connsiteY22" fmla="*/ 91100 h 3032924"/>
                  <a:gd name="connsiteX23" fmla="*/ 2854770 w 3239999"/>
                  <a:gd name="connsiteY23" fmla="*/ 430441 h 3032924"/>
                  <a:gd name="connsiteX24" fmla="*/ 3120669 w 3239999"/>
                  <a:gd name="connsiteY24" fmla="*/ 428517 h 3032924"/>
                  <a:gd name="connsiteX25" fmla="*/ 3120669 w 3239999"/>
                  <a:gd name="connsiteY25" fmla="*/ 738345 h 3032924"/>
                  <a:gd name="connsiteX26" fmla="*/ 3239999 w 3239999"/>
                  <a:gd name="connsiteY26" fmla="*/ 738345 h 3032924"/>
                  <a:gd name="connsiteX27" fmla="*/ 3239999 w 3239999"/>
                  <a:gd name="connsiteY27" fmla="*/ 3032924 h 3032924"/>
                  <a:gd name="connsiteX28" fmla="*/ 0 w 3239999"/>
                  <a:gd name="connsiteY28" fmla="*/ 3032924 h 3032924"/>
                  <a:gd name="connsiteX29" fmla="*/ 0 w 3239999"/>
                  <a:gd name="connsiteY29" fmla="*/ 738345 h 3032924"/>
                  <a:gd name="connsiteX30" fmla="*/ 102477 w 3239999"/>
                  <a:gd name="connsiteY30" fmla="*/ 738345 h 3032924"/>
                  <a:gd name="connsiteX31" fmla="*/ 102477 w 3239999"/>
                  <a:gd name="connsiteY31" fmla="*/ 428517 h 3032924"/>
                  <a:gd name="connsiteX32" fmla="*/ 385229 w 3239999"/>
                  <a:gd name="connsiteY32" fmla="*/ 430441 h 3032924"/>
                  <a:gd name="connsiteX33" fmla="*/ 386326 w 3239999"/>
                  <a:gd name="connsiteY33" fmla="*/ 91100 h 3032924"/>
                  <a:gd name="connsiteX34" fmla="*/ 833935 w 3239999"/>
                  <a:gd name="connsiteY34" fmla="*/ 2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34" fmla="*/ 1668046 w 3239999"/>
                  <a:gd name="connsiteY34" fmla="*/ 2869642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39143 w 3239999"/>
                  <a:gd name="connsiteY32" fmla="*/ 2776423 h 3032924"/>
                  <a:gd name="connsiteX33" fmla="*/ 1576606 w 3239999"/>
                  <a:gd name="connsiteY33" fmla="*/ 2776423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3000856 w 3239999"/>
                  <a:gd name="connsiteY3" fmla="*/ 2776423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29618 w 3239999"/>
                  <a:gd name="connsiteY32" fmla="*/ 2690698 h 3032924"/>
                  <a:gd name="connsiteX33" fmla="*/ 1576606 w 3239999"/>
                  <a:gd name="connsiteY33" fmla="*/ 2776423 h 3032924"/>
                  <a:gd name="connsiteX0" fmla="*/ 1576606 w 3239999"/>
                  <a:gd name="connsiteY0" fmla="*/ 2778202 h 3032924"/>
                  <a:gd name="connsiteX1" fmla="*/ 1663394 w 3239999"/>
                  <a:gd name="connsiteY1" fmla="*/ 2778202 h 3032924"/>
                  <a:gd name="connsiteX2" fmla="*/ 1663394 w 3239999"/>
                  <a:gd name="connsiteY2" fmla="*/ 2776423 h 3032924"/>
                  <a:gd name="connsiteX3" fmla="*/ 2991331 w 3239999"/>
                  <a:gd name="connsiteY3" fmla="*/ 2709748 h 3032924"/>
                  <a:gd name="connsiteX4" fmla="*/ 3000856 w 3239999"/>
                  <a:gd name="connsiteY4" fmla="*/ 526981 h 3032924"/>
                  <a:gd name="connsiteX5" fmla="*/ 2855082 w 3239999"/>
                  <a:gd name="connsiteY5" fmla="*/ 526981 h 3032924"/>
                  <a:gd name="connsiteX6" fmla="*/ 2861369 w 3239999"/>
                  <a:gd name="connsiteY6" fmla="*/ 2472117 h 3032924"/>
                  <a:gd name="connsiteX7" fmla="*/ 1663394 w 3239999"/>
                  <a:gd name="connsiteY7" fmla="*/ 2765302 h 3032924"/>
                  <a:gd name="connsiteX8" fmla="*/ 1663394 w 3239999"/>
                  <a:gd name="connsiteY8" fmla="*/ 526981 h 3032924"/>
                  <a:gd name="connsiteX9" fmla="*/ 1663394 w 3239999"/>
                  <a:gd name="connsiteY9" fmla="*/ 430441 h 3032924"/>
                  <a:gd name="connsiteX10" fmla="*/ 1663394 w 3239999"/>
                  <a:gd name="connsiteY10" fmla="*/ 402054 h 3032924"/>
                  <a:gd name="connsiteX11" fmla="*/ 2406065 w 3239999"/>
                  <a:gd name="connsiteY11" fmla="*/ 22 h 3032924"/>
                  <a:gd name="connsiteX12" fmla="*/ 2853673 w 3239999"/>
                  <a:gd name="connsiteY12" fmla="*/ 91100 h 3032924"/>
                  <a:gd name="connsiteX13" fmla="*/ 2854770 w 3239999"/>
                  <a:gd name="connsiteY13" fmla="*/ 430441 h 3032924"/>
                  <a:gd name="connsiteX14" fmla="*/ 3120669 w 3239999"/>
                  <a:gd name="connsiteY14" fmla="*/ 428517 h 3032924"/>
                  <a:gd name="connsiteX15" fmla="*/ 3120669 w 3239999"/>
                  <a:gd name="connsiteY15" fmla="*/ 738345 h 3032924"/>
                  <a:gd name="connsiteX16" fmla="*/ 3239999 w 3239999"/>
                  <a:gd name="connsiteY16" fmla="*/ 738345 h 3032924"/>
                  <a:gd name="connsiteX17" fmla="*/ 3239999 w 3239999"/>
                  <a:gd name="connsiteY17" fmla="*/ 3032924 h 3032924"/>
                  <a:gd name="connsiteX18" fmla="*/ 0 w 3239999"/>
                  <a:gd name="connsiteY18" fmla="*/ 3032924 h 3032924"/>
                  <a:gd name="connsiteX19" fmla="*/ 0 w 3239999"/>
                  <a:gd name="connsiteY19" fmla="*/ 738345 h 3032924"/>
                  <a:gd name="connsiteX20" fmla="*/ 102477 w 3239999"/>
                  <a:gd name="connsiteY20" fmla="*/ 738345 h 3032924"/>
                  <a:gd name="connsiteX21" fmla="*/ 102477 w 3239999"/>
                  <a:gd name="connsiteY21" fmla="*/ 428517 h 3032924"/>
                  <a:gd name="connsiteX22" fmla="*/ 385229 w 3239999"/>
                  <a:gd name="connsiteY22" fmla="*/ 430441 h 3032924"/>
                  <a:gd name="connsiteX23" fmla="*/ 386326 w 3239999"/>
                  <a:gd name="connsiteY23" fmla="*/ 91100 h 3032924"/>
                  <a:gd name="connsiteX24" fmla="*/ 833935 w 3239999"/>
                  <a:gd name="connsiteY24" fmla="*/ 22 h 3032924"/>
                  <a:gd name="connsiteX25" fmla="*/ 1576606 w 3239999"/>
                  <a:gd name="connsiteY25" fmla="*/ 402054 h 3032924"/>
                  <a:gd name="connsiteX26" fmla="*/ 1576606 w 3239999"/>
                  <a:gd name="connsiteY26" fmla="*/ 430441 h 3032924"/>
                  <a:gd name="connsiteX27" fmla="*/ 1576606 w 3239999"/>
                  <a:gd name="connsiteY27" fmla="*/ 526981 h 3032924"/>
                  <a:gd name="connsiteX28" fmla="*/ 1576606 w 3239999"/>
                  <a:gd name="connsiteY28" fmla="*/ 2765302 h 3032924"/>
                  <a:gd name="connsiteX29" fmla="*/ 378630 w 3239999"/>
                  <a:gd name="connsiteY29" fmla="*/ 2472117 h 3032924"/>
                  <a:gd name="connsiteX30" fmla="*/ 384918 w 3239999"/>
                  <a:gd name="connsiteY30" fmla="*/ 526981 h 3032924"/>
                  <a:gd name="connsiteX31" fmla="*/ 239143 w 3239999"/>
                  <a:gd name="connsiteY31" fmla="*/ 526981 h 3032924"/>
                  <a:gd name="connsiteX32" fmla="*/ 229618 w 3239999"/>
                  <a:gd name="connsiteY32" fmla="*/ 2690698 h 3032924"/>
                  <a:gd name="connsiteX33" fmla="*/ 1576606 w 3239999"/>
                  <a:gd name="connsiteY33" fmla="*/ 2776423 h 3032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239999" h="3032924">
                    <a:moveTo>
                      <a:pt x="1576606" y="2778202"/>
                    </a:moveTo>
                    <a:cubicBezTo>
                      <a:pt x="1576606" y="2778795"/>
                      <a:pt x="1663394" y="2792670"/>
                      <a:pt x="1663394" y="2778202"/>
                    </a:cubicBezTo>
                    <a:lnTo>
                      <a:pt x="1663394" y="2776423"/>
                    </a:lnTo>
                    <a:cubicBezTo>
                      <a:pt x="2185083" y="2605634"/>
                      <a:pt x="2444552" y="2500589"/>
                      <a:pt x="2991331" y="2709748"/>
                    </a:cubicBezTo>
                    <a:lnTo>
                      <a:pt x="3000856" y="526981"/>
                    </a:lnTo>
                    <a:lnTo>
                      <a:pt x="2855082" y="526981"/>
                    </a:lnTo>
                    <a:cubicBezTo>
                      <a:pt x="2857178" y="1175360"/>
                      <a:pt x="2859273" y="1823738"/>
                      <a:pt x="2861369" y="2472117"/>
                    </a:cubicBezTo>
                    <a:cubicBezTo>
                      <a:pt x="2483869" y="2318121"/>
                      <a:pt x="2052449" y="2439541"/>
                      <a:pt x="1663394" y="2765302"/>
                    </a:cubicBezTo>
                    <a:lnTo>
                      <a:pt x="1663394" y="526981"/>
                    </a:lnTo>
                    <a:lnTo>
                      <a:pt x="1663394" y="430441"/>
                    </a:lnTo>
                    <a:lnTo>
                      <a:pt x="1663394" y="402054"/>
                    </a:lnTo>
                    <a:cubicBezTo>
                      <a:pt x="1896442" y="149589"/>
                      <a:pt x="2115835" y="2106"/>
                      <a:pt x="2406065" y="22"/>
                    </a:cubicBezTo>
                    <a:cubicBezTo>
                      <a:pt x="2537987" y="-925"/>
                      <a:pt x="2684544" y="28169"/>
                      <a:pt x="2853673" y="91100"/>
                    </a:cubicBezTo>
                    <a:cubicBezTo>
                      <a:pt x="2854039" y="204214"/>
                      <a:pt x="2854404" y="317327"/>
                      <a:pt x="2854770" y="430441"/>
                    </a:cubicBezTo>
                    <a:lnTo>
                      <a:pt x="3120669" y="428517"/>
                    </a:lnTo>
                    <a:lnTo>
                      <a:pt x="3120669" y="738345"/>
                    </a:lnTo>
                    <a:lnTo>
                      <a:pt x="3239999" y="738345"/>
                    </a:lnTo>
                    <a:lnTo>
                      <a:pt x="3239999" y="3032924"/>
                    </a:lnTo>
                    <a:lnTo>
                      <a:pt x="0" y="3032924"/>
                    </a:lnTo>
                    <a:lnTo>
                      <a:pt x="0" y="738345"/>
                    </a:lnTo>
                    <a:lnTo>
                      <a:pt x="102477" y="738345"/>
                    </a:lnTo>
                    <a:lnTo>
                      <a:pt x="102477" y="428517"/>
                    </a:lnTo>
                    <a:lnTo>
                      <a:pt x="385229" y="430441"/>
                    </a:lnTo>
                    <a:cubicBezTo>
                      <a:pt x="385595" y="317327"/>
                      <a:pt x="385960" y="204214"/>
                      <a:pt x="386326" y="91100"/>
                    </a:cubicBezTo>
                    <a:cubicBezTo>
                      <a:pt x="555455" y="28169"/>
                      <a:pt x="702013" y="-925"/>
                      <a:pt x="833935" y="22"/>
                    </a:cubicBezTo>
                    <a:cubicBezTo>
                      <a:pt x="1124164" y="2106"/>
                      <a:pt x="1343558" y="149589"/>
                      <a:pt x="1576606" y="402054"/>
                    </a:cubicBezTo>
                    <a:lnTo>
                      <a:pt x="1576606" y="430441"/>
                    </a:lnTo>
                    <a:lnTo>
                      <a:pt x="1576606" y="526981"/>
                    </a:lnTo>
                    <a:lnTo>
                      <a:pt x="1576606" y="2765302"/>
                    </a:lnTo>
                    <a:cubicBezTo>
                      <a:pt x="1187550" y="2439541"/>
                      <a:pt x="756130" y="2318121"/>
                      <a:pt x="378630" y="2472117"/>
                    </a:cubicBezTo>
                    <a:lnTo>
                      <a:pt x="384918" y="526981"/>
                    </a:lnTo>
                    <a:lnTo>
                      <a:pt x="239143" y="526981"/>
                    </a:lnTo>
                    <a:lnTo>
                      <a:pt x="229618" y="2690698"/>
                    </a:lnTo>
                    <a:cubicBezTo>
                      <a:pt x="773243" y="2466244"/>
                      <a:pt x="1081748" y="2626096"/>
                      <a:pt x="1576606" y="2776423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0" name="Isosceles Triangle 68">
                <a:extLst>
                  <a:ext uri="{FF2B5EF4-FFF2-40B4-BE49-F238E27FC236}">
                    <a16:creationId xmlns:a16="http://schemas.microsoft.com/office/drawing/2014/main" id="{F80D1085-53D6-48D6-B0A8-4C210DA535DA}"/>
                  </a:ext>
                </a:extLst>
              </p:cNvPr>
              <p:cNvSpPr/>
              <p:nvPr/>
            </p:nvSpPr>
            <p:spPr>
              <a:xfrm rot="10800000">
                <a:off x="2314864" y="2533726"/>
                <a:ext cx="76482" cy="238180"/>
              </a:xfrm>
              <a:custGeom>
                <a:avLst/>
                <a:gdLst/>
                <a:ahLst/>
                <a:cxnLst/>
                <a:rect l="l" t="t" r="r" b="b"/>
                <a:pathLst>
                  <a:path w="1040400" h="3240000">
                    <a:moveTo>
                      <a:pt x="41345" y="940666"/>
                    </a:moveTo>
                    <a:lnTo>
                      <a:pt x="1242" y="653403"/>
                    </a:lnTo>
                    <a:lnTo>
                      <a:pt x="0" y="653403"/>
                    </a:lnTo>
                    <a:lnTo>
                      <a:pt x="1057" y="652077"/>
                    </a:lnTo>
                    <a:lnTo>
                      <a:pt x="447" y="647712"/>
                    </a:lnTo>
                    <a:lnTo>
                      <a:pt x="4531" y="647712"/>
                    </a:lnTo>
                    <a:lnTo>
                      <a:pt x="520200" y="0"/>
                    </a:lnTo>
                    <a:lnTo>
                      <a:pt x="659109" y="174478"/>
                    </a:lnTo>
                    <a:close/>
                    <a:moveTo>
                      <a:pt x="101622" y="1372451"/>
                    </a:moveTo>
                    <a:lnTo>
                      <a:pt x="61820" y="1087335"/>
                    </a:lnTo>
                    <a:lnTo>
                      <a:pt x="728036" y="261055"/>
                    </a:lnTo>
                    <a:lnTo>
                      <a:pt x="870500" y="439998"/>
                    </a:lnTo>
                    <a:lnTo>
                      <a:pt x="860164" y="431664"/>
                    </a:lnTo>
                    <a:close/>
                    <a:moveTo>
                      <a:pt x="161365" y="1800403"/>
                    </a:moveTo>
                    <a:lnTo>
                      <a:pt x="122098" y="1519120"/>
                    </a:lnTo>
                    <a:lnTo>
                      <a:pt x="930953" y="515931"/>
                    </a:lnTo>
                    <a:lnTo>
                      <a:pt x="1035869" y="647712"/>
                    </a:lnTo>
                    <a:lnTo>
                      <a:pt x="1039954" y="647712"/>
                    </a:lnTo>
                    <a:lnTo>
                      <a:pt x="1039345" y="652078"/>
                    </a:lnTo>
                    <a:lnTo>
                      <a:pt x="1040400" y="653403"/>
                    </a:lnTo>
                    <a:lnTo>
                      <a:pt x="1039160" y="653403"/>
                    </a:lnTo>
                    <a:lnTo>
                      <a:pt x="1029316" y="723920"/>
                    </a:lnTo>
                    <a:close/>
                    <a:moveTo>
                      <a:pt x="217894" y="2205330"/>
                    </a:moveTo>
                    <a:lnTo>
                      <a:pt x="181840" y="1947070"/>
                    </a:lnTo>
                    <a:lnTo>
                      <a:pt x="1000266" y="932012"/>
                    </a:lnTo>
                    <a:lnTo>
                      <a:pt x="949113" y="1298429"/>
                    </a:lnTo>
                    <a:close/>
                    <a:moveTo>
                      <a:pt x="330192" y="2564220"/>
                    </a:moveTo>
                    <a:lnTo>
                      <a:pt x="267995" y="2564220"/>
                    </a:lnTo>
                    <a:lnTo>
                      <a:pt x="237100" y="2342912"/>
                    </a:lnTo>
                    <a:lnTo>
                      <a:pt x="242309" y="2347112"/>
                    </a:lnTo>
                    <a:lnTo>
                      <a:pt x="920063" y="1506522"/>
                    </a:lnTo>
                    <a:lnTo>
                      <a:pt x="865005" y="1900914"/>
                    </a:lnTo>
                    <a:close/>
                    <a:moveTo>
                      <a:pt x="772406" y="2564220"/>
                    </a:moveTo>
                    <a:lnTo>
                      <a:pt x="468924" y="2564220"/>
                    </a:lnTo>
                    <a:lnTo>
                      <a:pt x="835955" y="2109008"/>
                    </a:lnTo>
                    <a:close/>
                    <a:moveTo>
                      <a:pt x="892044" y="3240000"/>
                    </a:moveTo>
                    <a:lnTo>
                      <a:pt x="148356" y="3240000"/>
                    </a:lnTo>
                    <a:lnTo>
                      <a:pt x="276144" y="2663936"/>
                    </a:lnTo>
                    <a:lnTo>
                      <a:pt x="764256" y="266393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1" name="Rectangle 9">
                <a:extLst>
                  <a:ext uri="{FF2B5EF4-FFF2-40B4-BE49-F238E27FC236}">
                    <a16:creationId xmlns:a16="http://schemas.microsoft.com/office/drawing/2014/main" id="{226D7E44-4CBD-4099-BBFA-5B4FF777F65D}"/>
                  </a:ext>
                </a:extLst>
              </p:cNvPr>
              <p:cNvSpPr/>
              <p:nvPr/>
            </p:nvSpPr>
            <p:spPr>
              <a:xfrm rot="900000">
                <a:off x="2175059" y="2019453"/>
                <a:ext cx="183481" cy="183183"/>
              </a:xfrm>
              <a:custGeom>
                <a:avLst/>
                <a:gdLst/>
                <a:ahLst/>
                <a:cxnLst/>
                <a:rect l="l" t="t" r="r" b="b"/>
                <a:pathLst>
                  <a:path w="3228210" h="3222968">
                    <a:moveTo>
                      <a:pt x="1619999" y="642446"/>
                    </a:moveTo>
                    <a:lnTo>
                      <a:pt x="2664115" y="1686562"/>
                    </a:lnTo>
                    <a:lnTo>
                      <a:pt x="2664116" y="1686562"/>
                    </a:lnTo>
                    <a:lnTo>
                      <a:pt x="2664116" y="3222968"/>
                    </a:lnTo>
                    <a:lnTo>
                      <a:pt x="2015013" y="3222968"/>
                    </a:lnTo>
                    <a:lnTo>
                      <a:pt x="2015013" y="2511495"/>
                    </a:lnTo>
                    <a:cubicBezTo>
                      <a:pt x="2015013" y="2399422"/>
                      <a:pt x="1924159" y="2308568"/>
                      <a:pt x="1812086" y="2308568"/>
                    </a:cubicBezTo>
                    <a:lnTo>
                      <a:pt x="1427912" y="2308568"/>
                    </a:lnTo>
                    <a:cubicBezTo>
                      <a:pt x="1315839" y="2308568"/>
                      <a:pt x="1224985" y="2399422"/>
                      <a:pt x="1224985" y="2511495"/>
                    </a:cubicBezTo>
                    <a:lnTo>
                      <a:pt x="1224985" y="3222968"/>
                    </a:lnTo>
                    <a:lnTo>
                      <a:pt x="575882" y="3222968"/>
                    </a:lnTo>
                    <a:lnTo>
                      <a:pt x="575882" y="1686562"/>
                    </a:lnTo>
                    <a:lnTo>
                      <a:pt x="575884" y="1686562"/>
                    </a:lnTo>
                    <a:close/>
                    <a:moveTo>
                      <a:pt x="509997" y="122689"/>
                    </a:moveTo>
                    <a:lnTo>
                      <a:pt x="942045" y="122689"/>
                    </a:lnTo>
                    <a:lnTo>
                      <a:pt x="942045" y="542556"/>
                    </a:lnTo>
                    <a:lnTo>
                      <a:pt x="509997" y="974604"/>
                    </a:lnTo>
                    <a:close/>
                    <a:moveTo>
                      <a:pt x="1620001" y="7099"/>
                    </a:moveTo>
                    <a:lnTo>
                      <a:pt x="3228210" y="1686560"/>
                    </a:lnTo>
                    <a:lnTo>
                      <a:pt x="2900441" y="1686560"/>
                    </a:lnTo>
                    <a:lnTo>
                      <a:pt x="1620001" y="349390"/>
                    </a:lnTo>
                    <a:close/>
                    <a:moveTo>
                      <a:pt x="1619999" y="0"/>
                    </a:moveTo>
                    <a:lnTo>
                      <a:pt x="1619999" y="342291"/>
                    </a:lnTo>
                    <a:lnTo>
                      <a:pt x="330172" y="1679462"/>
                    </a:lnTo>
                    <a:lnTo>
                      <a:pt x="0" y="167946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2" name="Donut 24">
                <a:extLst>
                  <a:ext uri="{FF2B5EF4-FFF2-40B4-BE49-F238E27FC236}">
                    <a16:creationId xmlns:a16="http://schemas.microsoft.com/office/drawing/2014/main" id="{8BF50A0A-454E-454B-A449-67B53A854FB1}"/>
                  </a:ext>
                </a:extLst>
              </p:cNvPr>
              <p:cNvSpPr/>
              <p:nvPr/>
            </p:nvSpPr>
            <p:spPr>
              <a:xfrm>
                <a:off x="2051238" y="2554139"/>
                <a:ext cx="213990" cy="215733"/>
              </a:xfrm>
              <a:custGeom>
                <a:avLst/>
                <a:gdLst/>
                <a:ahLst/>
                <a:cxnLst/>
                <a:rect l="l" t="t" r="r" b="b"/>
                <a:pathLst>
                  <a:path w="3208412" h="3234532">
                    <a:moveTo>
                      <a:pt x="1561445" y="1065858"/>
                    </a:moveTo>
                    <a:cubicBezTo>
                      <a:pt x="1654998" y="1065858"/>
                      <a:pt x="1743610" y="1087015"/>
                      <a:pt x="1821879" y="1126644"/>
                    </a:cubicBezTo>
                    <a:lnTo>
                      <a:pt x="1611352" y="1337172"/>
                    </a:lnTo>
                    <a:cubicBezTo>
                      <a:pt x="1595200" y="1333388"/>
                      <a:pt x="1578468" y="1332141"/>
                      <a:pt x="1561445" y="1332141"/>
                    </a:cubicBezTo>
                    <a:cubicBezTo>
                      <a:pt x="1373145" y="1332141"/>
                      <a:pt x="1220499" y="1484787"/>
                      <a:pt x="1220499" y="1673087"/>
                    </a:cubicBezTo>
                    <a:cubicBezTo>
                      <a:pt x="1220499" y="1861387"/>
                      <a:pt x="1373145" y="2014033"/>
                      <a:pt x="1561445" y="2014033"/>
                    </a:cubicBezTo>
                    <a:cubicBezTo>
                      <a:pt x="1749745" y="2014033"/>
                      <a:pt x="1902391" y="1861387"/>
                      <a:pt x="1902391" y="1673087"/>
                    </a:cubicBezTo>
                    <a:cubicBezTo>
                      <a:pt x="1902391" y="1643675"/>
                      <a:pt x="1898667" y="1615133"/>
                      <a:pt x="1890450" y="1588219"/>
                    </a:cubicBezTo>
                    <a:lnTo>
                      <a:pt x="2093156" y="1385512"/>
                    </a:lnTo>
                    <a:cubicBezTo>
                      <a:pt x="2142229" y="1470075"/>
                      <a:pt x="2168674" y="1568493"/>
                      <a:pt x="2168674" y="1673087"/>
                    </a:cubicBezTo>
                    <a:cubicBezTo>
                      <a:pt x="2168674" y="2008450"/>
                      <a:pt x="1896808" y="2280316"/>
                      <a:pt x="1561445" y="2280316"/>
                    </a:cubicBezTo>
                    <a:cubicBezTo>
                      <a:pt x="1226082" y="2280316"/>
                      <a:pt x="954217" y="2008450"/>
                      <a:pt x="954217" y="1673087"/>
                    </a:cubicBezTo>
                    <a:cubicBezTo>
                      <a:pt x="954217" y="1337724"/>
                      <a:pt x="1226082" y="1065858"/>
                      <a:pt x="1561445" y="1065858"/>
                    </a:cubicBezTo>
                    <a:close/>
                    <a:moveTo>
                      <a:pt x="1561445" y="580076"/>
                    </a:moveTo>
                    <a:cubicBezTo>
                      <a:pt x="1790175" y="580076"/>
                      <a:pt x="2002494" y="650333"/>
                      <a:pt x="2177834" y="770690"/>
                    </a:cubicBezTo>
                    <a:lnTo>
                      <a:pt x="1968030" y="980494"/>
                    </a:lnTo>
                    <a:cubicBezTo>
                      <a:pt x="1849962" y="907198"/>
                      <a:pt x="1710422" y="866794"/>
                      <a:pt x="1561445" y="866794"/>
                    </a:cubicBezTo>
                    <a:cubicBezTo>
                      <a:pt x="1116142" y="866794"/>
                      <a:pt x="755153" y="1227784"/>
                      <a:pt x="755153" y="1673087"/>
                    </a:cubicBezTo>
                    <a:cubicBezTo>
                      <a:pt x="755153" y="2118390"/>
                      <a:pt x="1116142" y="2479380"/>
                      <a:pt x="1561445" y="2479380"/>
                    </a:cubicBezTo>
                    <a:cubicBezTo>
                      <a:pt x="2006748" y="2479380"/>
                      <a:pt x="2367738" y="2118390"/>
                      <a:pt x="2367738" y="1673087"/>
                    </a:cubicBezTo>
                    <a:cubicBezTo>
                      <a:pt x="2367738" y="1513043"/>
                      <a:pt x="2321108" y="1363890"/>
                      <a:pt x="2239307" y="1239362"/>
                    </a:cubicBezTo>
                    <a:lnTo>
                      <a:pt x="2445928" y="1032741"/>
                    </a:lnTo>
                    <a:cubicBezTo>
                      <a:pt x="2577451" y="1212149"/>
                      <a:pt x="2654457" y="1433625"/>
                      <a:pt x="2654457" y="1673087"/>
                    </a:cubicBezTo>
                    <a:cubicBezTo>
                      <a:pt x="2654457" y="2276741"/>
                      <a:pt x="2165099" y="2766099"/>
                      <a:pt x="1561445" y="2766099"/>
                    </a:cubicBezTo>
                    <a:cubicBezTo>
                      <a:pt x="957792" y="2766099"/>
                      <a:pt x="468434" y="2276741"/>
                      <a:pt x="468434" y="1673087"/>
                    </a:cubicBezTo>
                    <a:cubicBezTo>
                      <a:pt x="468434" y="1069433"/>
                      <a:pt x="957792" y="580076"/>
                      <a:pt x="1561445" y="580076"/>
                    </a:cubicBezTo>
                    <a:close/>
                    <a:moveTo>
                      <a:pt x="1561445" y="111642"/>
                    </a:moveTo>
                    <a:cubicBezTo>
                      <a:pt x="1890473" y="111642"/>
                      <a:pt x="2195731" y="213411"/>
                      <a:pt x="2447076" y="387744"/>
                    </a:cubicBezTo>
                    <a:lnTo>
                      <a:pt x="2453780" y="494744"/>
                    </a:lnTo>
                    <a:lnTo>
                      <a:pt x="2309436" y="639088"/>
                    </a:lnTo>
                    <a:cubicBezTo>
                      <a:pt x="2099826" y="485554"/>
                      <a:pt x="1841132" y="395669"/>
                      <a:pt x="1561445" y="395669"/>
                    </a:cubicBezTo>
                    <a:cubicBezTo>
                      <a:pt x="855947" y="395669"/>
                      <a:pt x="284027" y="967589"/>
                      <a:pt x="284027" y="1673087"/>
                    </a:cubicBezTo>
                    <a:cubicBezTo>
                      <a:pt x="284027" y="2378585"/>
                      <a:pt x="855947" y="2950505"/>
                      <a:pt x="1561445" y="2950505"/>
                    </a:cubicBezTo>
                    <a:cubicBezTo>
                      <a:pt x="2266943" y="2950505"/>
                      <a:pt x="2838863" y="2378585"/>
                      <a:pt x="2838863" y="1673087"/>
                    </a:cubicBezTo>
                    <a:cubicBezTo>
                      <a:pt x="2838863" y="1382650"/>
                      <a:pt x="2741936" y="1114852"/>
                      <a:pt x="2577529" y="901139"/>
                    </a:cubicBezTo>
                    <a:lnTo>
                      <a:pt x="2706681" y="771988"/>
                    </a:lnTo>
                    <a:lnTo>
                      <a:pt x="2841540" y="780437"/>
                    </a:lnTo>
                    <a:cubicBezTo>
                      <a:pt x="3019168" y="1032973"/>
                      <a:pt x="3122890" y="1340917"/>
                      <a:pt x="3122890" y="1673087"/>
                    </a:cubicBezTo>
                    <a:cubicBezTo>
                      <a:pt x="3122890" y="2535449"/>
                      <a:pt x="2423807" y="3234532"/>
                      <a:pt x="1561445" y="3234532"/>
                    </a:cubicBezTo>
                    <a:cubicBezTo>
                      <a:pt x="699083" y="3234532"/>
                      <a:pt x="0" y="2535449"/>
                      <a:pt x="0" y="1673087"/>
                    </a:cubicBezTo>
                    <a:cubicBezTo>
                      <a:pt x="0" y="810725"/>
                      <a:pt x="699083" y="111642"/>
                      <a:pt x="1561445" y="111642"/>
                    </a:cubicBezTo>
                    <a:close/>
                    <a:moveTo>
                      <a:pt x="2909110" y="0"/>
                    </a:moveTo>
                    <a:lnTo>
                      <a:pt x="2926757" y="281655"/>
                    </a:lnTo>
                    <a:lnTo>
                      <a:pt x="3208412" y="299301"/>
                    </a:lnTo>
                    <a:lnTo>
                      <a:pt x="2863230" y="644483"/>
                    </a:lnTo>
                    <a:lnTo>
                      <a:pt x="2685547" y="633351"/>
                    </a:lnTo>
                    <a:lnTo>
                      <a:pt x="1718098" y="1600799"/>
                    </a:lnTo>
                    <a:cubicBezTo>
                      <a:pt x="1729236" y="1622491"/>
                      <a:pt x="1734939" y="1647123"/>
                      <a:pt x="1734939" y="1673087"/>
                    </a:cubicBezTo>
                    <a:cubicBezTo>
                      <a:pt x="1734939" y="1768905"/>
                      <a:pt x="1657263" y="1846581"/>
                      <a:pt x="1561445" y="1846581"/>
                    </a:cubicBezTo>
                    <a:cubicBezTo>
                      <a:pt x="1465627" y="1846581"/>
                      <a:pt x="1387951" y="1768905"/>
                      <a:pt x="1387951" y="1673087"/>
                    </a:cubicBezTo>
                    <a:cubicBezTo>
                      <a:pt x="1387951" y="1577269"/>
                      <a:pt x="1465627" y="1499593"/>
                      <a:pt x="1561445" y="1499593"/>
                    </a:cubicBezTo>
                    <a:lnTo>
                      <a:pt x="1591006" y="1505561"/>
                    </a:lnTo>
                    <a:lnTo>
                      <a:pt x="2574981" y="521587"/>
                    </a:lnTo>
                    <a:lnTo>
                      <a:pt x="2563928" y="3451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Round Same Side Corner Rectangle 8">
                <a:extLst>
                  <a:ext uri="{FF2B5EF4-FFF2-40B4-BE49-F238E27FC236}">
                    <a16:creationId xmlns:a16="http://schemas.microsoft.com/office/drawing/2014/main" id="{4C21F48E-DD7D-42FF-8FA0-206224A45700}"/>
                  </a:ext>
                </a:extLst>
              </p:cNvPr>
              <p:cNvSpPr/>
              <p:nvPr/>
            </p:nvSpPr>
            <p:spPr>
              <a:xfrm rot="1800000">
                <a:off x="1979818" y="2912036"/>
                <a:ext cx="87086" cy="229362"/>
              </a:xfrm>
              <a:custGeom>
                <a:avLst/>
                <a:gdLst>
                  <a:gd name="connsiteX0" fmla="*/ 280204 w 1489775"/>
                  <a:gd name="connsiteY0" fmla="*/ 750754 h 3923699"/>
                  <a:gd name="connsiteX1" fmla="*/ 1209570 w 1489775"/>
                  <a:gd name="connsiteY1" fmla="*/ 750754 h 3923699"/>
                  <a:gd name="connsiteX2" fmla="*/ 1489774 w 1489775"/>
                  <a:gd name="connsiteY2" fmla="*/ 1030958 h 3923699"/>
                  <a:gd name="connsiteX3" fmla="*/ 1489774 w 1489775"/>
                  <a:gd name="connsiteY3" fmla="*/ 1293518 h 3923699"/>
                  <a:gd name="connsiteX4" fmla="*/ 1489775 w 1489775"/>
                  <a:gd name="connsiteY4" fmla="*/ 1293518 h 3923699"/>
                  <a:gd name="connsiteX5" fmla="*/ 1489775 w 1489775"/>
                  <a:gd name="connsiteY5" fmla="*/ 2063902 h 3923699"/>
                  <a:gd name="connsiteX6" fmla="*/ 1345759 w 1489775"/>
                  <a:gd name="connsiteY6" fmla="*/ 2207918 h 3923699"/>
                  <a:gd name="connsiteX7" fmla="*/ 1201743 w 1489775"/>
                  <a:gd name="connsiteY7" fmla="*/ 2063902 h 3923699"/>
                  <a:gd name="connsiteX8" fmla="*/ 1201743 w 1489775"/>
                  <a:gd name="connsiteY8" fmla="*/ 1390678 h 3923699"/>
                  <a:gd name="connsiteX9" fmla="*/ 1158887 w 1489775"/>
                  <a:gd name="connsiteY9" fmla="*/ 1390678 h 3923699"/>
                  <a:gd name="connsiteX10" fmla="*/ 1158887 w 1489775"/>
                  <a:gd name="connsiteY10" fmla="*/ 2305078 h 3923699"/>
                  <a:gd name="connsiteX11" fmla="*/ 1151853 w 1489775"/>
                  <a:gd name="connsiteY11" fmla="*/ 3743699 h 3923699"/>
                  <a:gd name="connsiteX12" fmla="*/ 971853 w 1489775"/>
                  <a:gd name="connsiteY12" fmla="*/ 3923699 h 3923699"/>
                  <a:gd name="connsiteX13" fmla="*/ 791853 w 1489775"/>
                  <a:gd name="connsiteY13" fmla="*/ 3743699 h 3923699"/>
                  <a:gd name="connsiteX14" fmla="*/ 791853 w 1489775"/>
                  <a:gd name="connsiteY14" fmla="*/ 2305078 h 3923699"/>
                  <a:gd name="connsiteX15" fmla="*/ 683854 w 1489775"/>
                  <a:gd name="connsiteY15" fmla="*/ 2305078 h 3923699"/>
                  <a:gd name="connsiteX16" fmla="*/ 683854 w 1489775"/>
                  <a:gd name="connsiteY16" fmla="*/ 3743698 h 3923699"/>
                  <a:gd name="connsiteX17" fmla="*/ 503854 w 1489775"/>
                  <a:gd name="connsiteY17" fmla="*/ 3923698 h 3923699"/>
                  <a:gd name="connsiteX18" fmla="*/ 323854 w 1489775"/>
                  <a:gd name="connsiteY18" fmla="*/ 3743698 h 3923699"/>
                  <a:gd name="connsiteX19" fmla="*/ 323854 w 1489775"/>
                  <a:gd name="connsiteY19" fmla="*/ 2238914 h 3923699"/>
                  <a:gd name="connsiteX20" fmla="*/ 330887 w 1489775"/>
                  <a:gd name="connsiteY20" fmla="*/ 2238914 h 3923699"/>
                  <a:gd name="connsiteX21" fmla="*/ 330887 w 1489775"/>
                  <a:gd name="connsiteY21" fmla="*/ 1390678 h 3923699"/>
                  <a:gd name="connsiteX22" fmla="*/ 288033 w 1489775"/>
                  <a:gd name="connsiteY22" fmla="*/ 1390678 h 3923699"/>
                  <a:gd name="connsiteX23" fmla="*/ 288033 w 1489775"/>
                  <a:gd name="connsiteY23" fmla="*/ 2063902 h 3923699"/>
                  <a:gd name="connsiteX24" fmla="*/ 144017 w 1489775"/>
                  <a:gd name="connsiteY24" fmla="*/ 2207918 h 3923699"/>
                  <a:gd name="connsiteX25" fmla="*/ 1 w 1489775"/>
                  <a:gd name="connsiteY25" fmla="*/ 2063902 h 3923699"/>
                  <a:gd name="connsiteX26" fmla="*/ 1 w 1489775"/>
                  <a:gd name="connsiteY26" fmla="*/ 1390678 h 3923699"/>
                  <a:gd name="connsiteX27" fmla="*/ 0 w 1489775"/>
                  <a:gd name="connsiteY27" fmla="*/ 1390678 h 3923699"/>
                  <a:gd name="connsiteX28" fmla="*/ 0 w 1489775"/>
                  <a:gd name="connsiteY28" fmla="*/ 1030958 h 3923699"/>
                  <a:gd name="connsiteX29" fmla="*/ 280204 w 1489775"/>
                  <a:gd name="connsiteY29" fmla="*/ 750754 h 3923699"/>
                  <a:gd name="connsiteX30" fmla="*/ 744888 w 1489775"/>
                  <a:gd name="connsiteY30" fmla="*/ 0 h 3923699"/>
                  <a:gd name="connsiteX31" fmla="*/ 1082199 w 1489775"/>
                  <a:gd name="connsiteY31" fmla="*/ 337311 h 3923699"/>
                  <a:gd name="connsiteX32" fmla="*/ 744888 w 1489775"/>
                  <a:gd name="connsiteY32" fmla="*/ 674622 h 3923699"/>
                  <a:gd name="connsiteX33" fmla="*/ 407577 w 1489775"/>
                  <a:gd name="connsiteY33" fmla="*/ 337311 h 3923699"/>
                  <a:gd name="connsiteX34" fmla="*/ 744888 w 1489775"/>
                  <a:gd name="connsiteY34" fmla="*/ 0 h 3923699"/>
                  <a:gd name="connsiteX0" fmla="*/ 280204 w 1489775"/>
                  <a:gd name="connsiteY0" fmla="*/ 750754 h 3923699"/>
                  <a:gd name="connsiteX1" fmla="*/ 1209570 w 1489775"/>
                  <a:gd name="connsiteY1" fmla="*/ 750754 h 3923699"/>
                  <a:gd name="connsiteX2" fmla="*/ 1489774 w 1489775"/>
                  <a:gd name="connsiteY2" fmla="*/ 1030958 h 3923699"/>
                  <a:gd name="connsiteX3" fmla="*/ 1489774 w 1489775"/>
                  <a:gd name="connsiteY3" fmla="*/ 1293518 h 3923699"/>
                  <a:gd name="connsiteX4" fmla="*/ 1489775 w 1489775"/>
                  <a:gd name="connsiteY4" fmla="*/ 1293518 h 3923699"/>
                  <a:gd name="connsiteX5" fmla="*/ 1489775 w 1489775"/>
                  <a:gd name="connsiteY5" fmla="*/ 2063902 h 3923699"/>
                  <a:gd name="connsiteX6" fmla="*/ 1345759 w 1489775"/>
                  <a:gd name="connsiteY6" fmla="*/ 2207918 h 3923699"/>
                  <a:gd name="connsiteX7" fmla="*/ 1201743 w 1489775"/>
                  <a:gd name="connsiteY7" fmla="*/ 2063902 h 3923699"/>
                  <a:gd name="connsiteX8" fmla="*/ 1201743 w 1489775"/>
                  <a:gd name="connsiteY8" fmla="*/ 1390678 h 3923699"/>
                  <a:gd name="connsiteX9" fmla="*/ 1158887 w 1489775"/>
                  <a:gd name="connsiteY9" fmla="*/ 1390678 h 3923699"/>
                  <a:gd name="connsiteX10" fmla="*/ 1151853 w 1489775"/>
                  <a:gd name="connsiteY10" fmla="*/ 3743699 h 3923699"/>
                  <a:gd name="connsiteX11" fmla="*/ 971853 w 1489775"/>
                  <a:gd name="connsiteY11" fmla="*/ 3923699 h 3923699"/>
                  <a:gd name="connsiteX12" fmla="*/ 791853 w 1489775"/>
                  <a:gd name="connsiteY12" fmla="*/ 3743699 h 3923699"/>
                  <a:gd name="connsiteX13" fmla="*/ 791853 w 1489775"/>
                  <a:gd name="connsiteY13" fmla="*/ 2305078 h 3923699"/>
                  <a:gd name="connsiteX14" fmla="*/ 683854 w 1489775"/>
                  <a:gd name="connsiteY14" fmla="*/ 2305078 h 3923699"/>
                  <a:gd name="connsiteX15" fmla="*/ 683854 w 1489775"/>
                  <a:gd name="connsiteY15" fmla="*/ 3743698 h 3923699"/>
                  <a:gd name="connsiteX16" fmla="*/ 503854 w 1489775"/>
                  <a:gd name="connsiteY16" fmla="*/ 3923698 h 3923699"/>
                  <a:gd name="connsiteX17" fmla="*/ 323854 w 1489775"/>
                  <a:gd name="connsiteY17" fmla="*/ 3743698 h 3923699"/>
                  <a:gd name="connsiteX18" fmla="*/ 323854 w 1489775"/>
                  <a:gd name="connsiteY18" fmla="*/ 2238914 h 3923699"/>
                  <a:gd name="connsiteX19" fmla="*/ 330887 w 1489775"/>
                  <a:gd name="connsiteY19" fmla="*/ 2238914 h 3923699"/>
                  <a:gd name="connsiteX20" fmla="*/ 330887 w 1489775"/>
                  <a:gd name="connsiteY20" fmla="*/ 1390678 h 3923699"/>
                  <a:gd name="connsiteX21" fmla="*/ 288033 w 1489775"/>
                  <a:gd name="connsiteY21" fmla="*/ 1390678 h 3923699"/>
                  <a:gd name="connsiteX22" fmla="*/ 288033 w 1489775"/>
                  <a:gd name="connsiteY22" fmla="*/ 2063902 h 3923699"/>
                  <a:gd name="connsiteX23" fmla="*/ 144017 w 1489775"/>
                  <a:gd name="connsiteY23" fmla="*/ 2207918 h 3923699"/>
                  <a:gd name="connsiteX24" fmla="*/ 1 w 1489775"/>
                  <a:gd name="connsiteY24" fmla="*/ 2063902 h 3923699"/>
                  <a:gd name="connsiteX25" fmla="*/ 1 w 1489775"/>
                  <a:gd name="connsiteY25" fmla="*/ 1390678 h 3923699"/>
                  <a:gd name="connsiteX26" fmla="*/ 0 w 1489775"/>
                  <a:gd name="connsiteY26" fmla="*/ 1390678 h 3923699"/>
                  <a:gd name="connsiteX27" fmla="*/ 0 w 1489775"/>
                  <a:gd name="connsiteY27" fmla="*/ 1030958 h 3923699"/>
                  <a:gd name="connsiteX28" fmla="*/ 280204 w 1489775"/>
                  <a:gd name="connsiteY28" fmla="*/ 750754 h 3923699"/>
                  <a:gd name="connsiteX29" fmla="*/ 744888 w 1489775"/>
                  <a:gd name="connsiteY29" fmla="*/ 0 h 3923699"/>
                  <a:gd name="connsiteX30" fmla="*/ 1082199 w 1489775"/>
                  <a:gd name="connsiteY30" fmla="*/ 337311 h 3923699"/>
                  <a:gd name="connsiteX31" fmla="*/ 744888 w 1489775"/>
                  <a:gd name="connsiteY31" fmla="*/ 674622 h 3923699"/>
                  <a:gd name="connsiteX32" fmla="*/ 407577 w 1489775"/>
                  <a:gd name="connsiteY32" fmla="*/ 337311 h 3923699"/>
                  <a:gd name="connsiteX33" fmla="*/ 744888 w 1489775"/>
                  <a:gd name="connsiteY33" fmla="*/ 0 h 3923699"/>
                  <a:gd name="connsiteX0" fmla="*/ 280204 w 1489775"/>
                  <a:gd name="connsiteY0" fmla="*/ 750754 h 3923699"/>
                  <a:gd name="connsiteX1" fmla="*/ 1209570 w 1489775"/>
                  <a:gd name="connsiteY1" fmla="*/ 750754 h 3923699"/>
                  <a:gd name="connsiteX2" fmla="*/ 1489774 w 1489775"/>
                  <a:gd name="connsiteY2" fmla="*/ 1030958 h 3923699"/>
                  <a:gd name="connsiteX3" fmla="*/ 1489774 w 1489775"/>
                  <a:gd name="connsiteY3" fmla="*/ 1293518 h 3923699"/>
                  <a:gd name="connsiteX4" fmla="*/ 1489775 w 1489775"/>
                  <a:gd name="connsiteY4" fmla="*/ 1293518 h 3923699"/>
                  <a:gd name="connsiteX5" fmla="*/ 1489775 w 1489775"/>
                  <a:gd name="connsiteY5" fmla="*/ 2063902 h 3923699"/>
                  <a:gd name="connsiteX6" fmla="*/ 1345759 w 1489775"/>
                  <a:gd name="connsiteY6" fmla="*/ 2207918 h 3923699"/>
                  <a:gd name="connsiteX7" fmla="*/ 1201743 w 1489775"/>
                  <a:gd name="connsiteY7" fmla="*/ 2063902 h 3923699"/>
                  <a:gd name="connsiteX8" fmla="*/ 1201743 w 1489775"/>
                  <a:gd name="connsiteY8" fmla="*/ 1390678 h 3923699"/>
                  <a:gd name="connsiteX9" fmla="*/ 1158887 w 1489775"/>
                  <a:gd name="connsiteY9" fmla="*/ 1390678 h 3923699"/>
                  <a:gd name="connsiteX10" fmla="*/ 1151853 w 1489775"/>
                  <a:gd name="connsiteY10" fmla="*/ 3743699 h 3923699"/>
                  <a:gd name="connsiteX11" fmla="*/ 971853 w 1489775"/>
                  <a:gd name="connsiteY11" fmla="*/ 3923699 h 3923699"/>
                  <a:gd name="connsiteX12" fmla="*/ 791853 w 1489775"/>
                  <a:gd name="connsiteY12" fmla="*/ 3743699 h 3923699"/>
                  <a:gd name="connsiteX13" fmla="*/ 791853 w 1489775"/>
                  <a:gd name="connsiteY13" fmla="*/ 2305078 h 3923699"/>
                  <a:gd name="connsiteX14" fmla="*/ 683854 w 1489775"/>
                  <a:gd name="connsiteY14" fmla="*/ 2305078 h 3923699"/>
                  <a:gd name="connsiteX15" fmla="*/ 683854 w 1489775"/>
                  <a:gd name="connsiteY15" fmla="*/ 3743698 h 3923699"/>
                  <a:gd name="connsiteX16" fmla="*/ 503854 w 1489775"/>
                  <a:gd name="connsiteY16" fmla="*/ 3923698 h 3923699"/>
                  <a:gd name="connsiteX17" fmla="*/ 323854 w 1489775"/>
                  <a:gd name="connsiteY17" fmla="*/ 3743698 h 3923699"/>
                  <a:gd name="connsiteX18" fmla="*/ 323854 w 1489775"/>
                  <a:gd name="connsiteY18" fmla="*/ 2238914 h 3923699"/>
                  <a:gd name="connsiteX19" fmla="*/ 330887 w 1489775"/>
                  <a:gd name="connsiteY19" fmla="*/ 1390678 h 3923699"/>
                  <a:gd name="connsiteX20" fmla="*/ 288033 w 1489775"/>
                  <a:gd name="connsiteY20" fmla="*/ 1390678 h 3923699"/>
                  <a:gd name="connsiteX21" fmla="*/ 288033 w 1489775"/>
                  <a:gd name="connsiteY21" fmla="*/ 2063902 h 3923699"/>
                  <a:gd name="connsiteX22" fmla="*/ 144017 w 1489775"/>
                  <a:gd name="connsiteY22" fmla="*/ 2207918 h 3923699"/>
                  <a:gd name="connsiteX23" fmla="*/ 1 w 1489775"/>
                  <a:gd name="connsiteY23" fmla="*/ 2063902 h 3923699"/>
                  <a:gd name="connsiteX24" fmla="*/ 1 w 1489775"/>
                  <a:gd name="connsiteY24" fmla="*/ 1390678 h 3923699"/>
                  <a:gd name="connsiteX25" fmla="*/ 0 w 1489775"/>
                  <a:gd name="connsiteY25" fmla="*/ 1390678 h 3923699"/>
                  <a:gd name="connsiteX26" fmla="*/ 0 w 1489775"/>
                  <a:gd name="connsiteY26" fmla="*/ 1030958 h 3923699"/>
                  <a:gd name="connsiteX27" fmla="*/ 280204 w 1489775"/>
                  <a:gd name="connsiteY27" fmla="*/ 750754 h 3923699"/>
                  <a:gd name="connsiteX28" fmla="*/ 744888 w 1489775"/>
                  <a:gd name="connsiteY28" fmla="*/ 0 h 3923699"/>
                  <a:gd name="connsiteX29" fmla="*/ 1082199 w 1489775"/>
                  <a:gd name="connsiteY29" fmla="*/ 337311 h 3923699"/>
                  <a:gd name="connsiteX30" fmla="*/ 744888 w 1489775"/>
                  <a:gd name="connsiteY30" fmla="*/ 674622 h 3923699"/>
                  <a:gd name="connsiteX31" fmla="*/ 407577 w 1489775"/>
                  <a:gd name="connsiteY31" fmla="*/ 337311 h 3923699"/>
                  <a:gd name="connsiteX32" fmla="*/ 744888 w 1489775"/>
                  <a:gd name="connsiteY32" fmla="*/ 0 h 3923699"/>
                  <a:gd name="connsiteX0" fmla="*/ 280204 w 1489775"/>
                  <a:gd name="connsiteY0" fmla="*/ 750754 h 3923699"/>
                  <a:gd name="connsiteX1" fmla="*/ 1209570 w 1489775"/>
                  <a:gd name="connsiteY1" fmla="*/ 750754 h 3923699"/>
                  <a:gd name="connsiteX2" fmla="*/ 1489774 w 1489775"/>
                  <a:gd name="connsiteY2" fmla="*/ 1030958 h 3923699"/>
                  <a:gd name="connsiteX3" fmla="*/ 1489774 w 1489775"/>
                  <a:gd name="connsiteY3" fmla="*/ 1293518 h 3923699"/>
                  <a:gd name="connsiteX4" fmla="*/ 1489775 w 1489775"/>
                  <a:gd name="connsiteY4" fmla="*/ 1293518 h 3923699"/>
                  <a:gd name="connsiteX5" fmla="*/ 1489775 w 1489775"/>
                  <a:gd name="connsiteY5" fmla="*/ 2063902 h 3923699"/>
                  <a:gd name="connsiteX6" fmla="*/ 1345759 w 1489775"/>
                  <a:gd name="connsiteY6" fmla="*/ 2207918 h 3923699"/>
                  <a:gd name="connsiteX7" fmla="*/ 1201743 w 1489775"/>
                  <a:gd name="connsiteY7" fmla="*/ 2063902 h 3923699"/>
                  <a:gd name="connsiteX8" fmla="*/ 1201743 w 1489775"/>
                  <a:gd name="connsiteY8" fmla="*/ 1390678 h 3923699"/>
                  <a:gd name="connsiteX9" fmla="*/ 1158887 w 1489775"/>
                  <a:gd name="connsiteY9" fmla="*/ 1390678 h 3923699"/>
                  <a:gd name="connsiteX10" fmla="*/ 1151853 w 1489775"/>
                  <a:gd name="connsiteY10" fmla="*/ 3743699 h 3923699"/>
                  <a:gd name="connsiteX11" fmla="*/ 971853 w 1489775"/>
                  <a:gd name="connsiteY11" fmla="*/ 3923699 h 3923699"/>
                  <a:gd name="connsiteX12" fmla="*/ 791853 w 1489775"/>
                  <a:gd name="connsiteY12" fmla="*/ 3743699 h 3923699"/>
                  <a:gd name="connsiteX13" fmla="*/ 791853 w 1489775"/>
                  <a:gd name="connsiteY13" fmla="*/ 2305078 h 3923699"/>
                  <a:gd name="connsiteX14" fmla="*/ 683854 w 1489775"/>
                  <a:gd name="connsiteY14" fmla="*/ 2305078 h 3923699"/>
                  <a:gd name="connsiteX15" fmla="*/ 683854 w 1489775"/>
                  <a:gd name="connsiteY15" fmla="*/ 3743698 h 3923699"/>
                  <a:gd name="connsiteX16" fmla="*/ 503854 w 1489775"/>
                  <a:gd name="connsiteY16" fmla="*/ 3923698 h 3923699"/>
                  <a:gd name="connsiteX17" fmla="*/ 323854 w 1489775"/>
                  <a:gd name="connsiteY17" fmla="*/ 3743698 h 3923699"/>
                  <a:gd name="connsiteX18" fmla="*/ 330887 w 1489775"/>
                  <a:gd name="connsiteY18" fmla="*/ 1390678 h 3923699"/>
                  <a:gd name="connsiteX19" fmla="*/ 288033 w 1489775"/>
                  <a:gd name="connsiteY19" fmla="*/ 1390678 h 3923699"/>
                  <a:gd name="connsiteX20" fmla="*/ 288033 w 1489775"/>
                  <a:gd name="connsiteY20" fmla="*/ 2063902 h 3923699"/>
                  <a:gd name="connsiteX21" fmla="*/ 144017 w 1489775"/>
                  <a:gd name="connsiteY21" fmla="*/ 2207918 h 3923699"/>
                  <a:gd name="connsiteX22" fmla="*/ 1 w 1489775"/>
                  <a:gd name="connsiteY22" fmla="*/ 2063902 h 3923699"/>
                  <a:gd name="connsiteX23" fmla="*/ 1 w 1489775"/>
                  <a:gd name="connsiteY23" fmla="*/ 1390678 h 3923699"/>
                  <a:gd name="connsiteX24" fmla="*/ 0 w 1489775"/>
                  <a:gd name="connsiteY24" fmla="*/ 1390678 h 3923699"/>
                  <a:gd name="connsiteX25" fmla="*/ 0 w 1489775"/>
                  <a:gd name="connsiteY25" fmla="*/ 1030958 h 3923699"/>
                  <a:gd name="connsiteX26" fmla="*/ 280204 w 1489775"/>
                  <a:gd name="connsiteY26" fmla="*/ 750754 h 3923699"/>
                  <a:gd name="connsiteX27" fmla="*/ 744888 w 1489775"/>
                  <a:gd name="connsiteY27" fmla="*/ 0 h 3923699"/>
                  <a:gd name="connsiteX28" fmla="*/ 1082199 w 1489775"/>
                  <a:gd name="connsiteY28" fmla="*/ 337311 h 3923699"/>
                  <a:gd name="connsiteX29" fmla="*/ 744888 w 1489775"/>
                  <a:gd name="connsiteY29" fmla="*/ 674622 h 3923699"/>
                  <a:gd name="connsiteX30" fmla="*/ 407577 w 1489775"/>
                  <a:gd name="connsiteY30" fmla="*/ 337311 h 3923699"/>
                  <a:gd name="connsiteX31" fmla="*/ 744888 w 1489775"/>
                  <a:gd name="connsiteY31" fmla="*/ 0 h 3923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9775" h="3923699">
                    <a:moveTo>
                      <a:pt x="280204" y="750754"/>
                    </a:moveTo>
                    <a:lnTo>
                      <a:pt x="1209570" y="750754"/>
                    </a:lnTo>
                    <a:cubicBezTo>
                      <a:pt x="1364322" y="750754"/>
                      <a:pt x="1489774" y="876206"/>
                      <a:pt x="1489774" y="1030958"/>
                    </a:cubicBezTo>
                    <a:lnTo>
                      <a:pt x="1489774" y="1293518"/>
                    </a:lnTo>
                    <a:lnTo>
                      <a:pt x="1489775" y="1293518"/>
                    </a:lnTo>
                    <a:lnTo>
                      <a:pt x="1489775" y="2063902"/>
                    </a:lnTo>
                    <a:cubicBezTo>
                      <a:pt x="1489775" y="2143440"/>
                      <a:pt x="1425297" y="2207918"/>
                      <a:pt x="1345759" y="2207918"/>
                    </a:cubicBezTo>
                    <a:cubicBezTo>
                      <a:pt x="1266221" y="2207918"/>
                      <a:pt x="1201743" y="2143440"/>
                      <a:pt x="1201743" y="2063902"/>
                    </a:cubicBezTo>
                    <a:lnTo>
                      <a:pt x="1201743" y="1390678"/>
                    </a:lnTo>
                    <a:lnTo>
                      <a:pt x="1158887" y="1390678"/>
                    </a:lnTo>
                    <a:cubicBezTo>
                      <a:pt x="1156542" y="2175018"/>
                      <a:pt x="1154198" y="2959359"/>
                      <a:pt x="1151853" y="3743699"/>
                    </a:cubicBezTo>
                    <a:cubicBezTo>
                      <a:pt x="1151853" y="3843110"/>
                      <a:pt x="1071264" y="3923699"/>
                      <a:pt x="971853" y="3923699"/>
                    </a:cubicBezTo>
                    <a:cubicBezTo>
                      <a:pt x="872442" y="3923699"/>
                      <a:pt x="791853" y="3843110"/>
                      <a:pt x="791853" y="3743699"/>
                    </a:cubicBezTo>
                    <a:lnTo>
                      <a:pt x="791853" y="2305078"/>
                    </a:lnTo>
                    <a:lnTo>
                      <a:pt x="683854" y="2305078"/>
                    </a:lnTo>
                    <a:lnTo>
                      <a:pt x="683854" y="3743698"/>
                    </a:lnTo>
                    <a:cubicBezTo>
                      <a:pt x="683854" y="3843109"/>
                      <a:pt x="603265" y="3923698"/>
                      <a:pt x="503854" y="3923698"/>
                    </a:cubicBezTo>
                    <a:cubicBezTo>
                      <a:pt x="404443" y="3923698"/>
                      <a:pt x="323854" y="3843109"/>
                      <a:pt x="323854" y="3743698"/>
                    </a:cubicBezTo>
                    <a:cubicBezTo>
                      <a:pt x="326198" y="2959358"/>
                      <a:pt x="328543" y="2175018"/>
                      <a:pt x="330887" y="1390678"/>
                    </a:cubicBezTo>
                    <a:lnTo>
                      <a:pt x="288033" y="1390678"/>
                    </a:lnTo>
                    <a:lnTo>
                      <a:pt x="288033" y="2063902"/>
                    </a:lnTo>
                    <a:cubicBezTo>
                      <a:pt x="288033" y="2143440"/>
                      <a:pt x="223555" y="2207918"/>
                      <a:pt x="144017" y="2207918"/>
                    </a:cubicBezTo>
                    <a:cubicBezTo>
                      <a:pt x="64479" y="2207918"/>
                      <a:pt x="1" y="2143440"/>
                      <a:pt x="1" y="2063902"/>
                    </a:cubicBezTo>
                    <a:lnTo>
                      <a:pt x="1" y="1390678"/>
                    </a:lnTo>
                    <a:lnTo>
                      <a:pt x="0" y="1390678"/>
                    </a:lnTo>
                    <a:lnTo>
                      <a:pt x="0" y="1030958"/>
                    </a:lnTo>
                    <a:cubicBezTo>
                      <a:pt x="0" y="876206"/>
                      <a:pt x="125452" y="750754"/>
                      <a:pt x="280204" y="750754"/>
                    </a:cubicBezTo>
                    <a:close/>
                    <a:moveTo>
                      <a:pt x="744888" y="0"/>
                    </a:moveTo>
                    <a:cubicBezTo>
                      <a:pt x="931180" y="0"/>
                      <a:pt x="1082199" y="151019"/>
                      <a:pt x="1082199" y="337311"/>
                    </a:cubicBezTo>
                    <a:cubicBezTo>
                      <a:pt x="1082199" y="523603"/>
                      <a:pt x="931180" y="674622"/>
                      <a:pt x="744888" y="674622"/>
                    </a:cubicBezTo>
                    <a:cubicBezTo>
                      <a:pt x="558596" y="674622"/>
                      <a:pt x="407577" y="523603"/>
                      <a:pt x="407577" y="337311"/>
                    </a:cubicBezTo>
                    <a:cubicBezTo>
                      <a:pt x="407577" y="151019"/>
                      <a:pt x="558596" y="0"/>
                      <a:pt x="7448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4" name="Round Same Side Corner Rectangle 20">
                <a:extLst>
                  <a:ext uri="{FF2B5EF4-FFF2-40B4-BE49-F238E27FC236}">
                    <a16:creationId xmlns:a16="http://schemas.microsoft.com/office/drawing/2014/main" id="{75DE9827-D3D2-4677-834E-DF8FE0E4E192}"/>
                  </a:ext>
                </a:extLst>
              </p:cNvPr>
              <p:cNvSpPr/>
              <p:nvPr/>
            </p:nvSpPr>
            <p:spPr>
              <a:xfrm rot="10800000">
                <a:off x="1888263" y="2435233"/>
                <a:ext cx="108514" cy="231481"/>
              </a:xfrm>
              <a:custGeom>
                <a:avLst/>
                <a:gdLst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521281 w 1856332"/>
                  <a:gd name="connsiteY2" fmla="*/ 3174669 h 3959924"/>
                  <a:gd name="connsiteX3" fmla="*/ 466697 w 1856332"/>
                  <a:gd name="connsiteY3" fmla="*/ 3144149 h 3959924"/>
                  <a:gd name="connsiteX4" fmla="*/ 8303 w 1856332"/>
                  <a:gd name="connsiteY4" fmla="*/ 1942070 h 3959924"/>
                  <a:gd name="connsiteX5" fmla="*/ 81139 w 1856332"/>
                  <a:gd name="connsiteY5" fmla="*/ 1779444 h 3959924"/>
                  <a:gd name="connsiteX6" fmla="*/ 243764 w 1856332"/>
                  <a:gd name="connsiteY6" fmla="*/ 1852280 h 3959924"/>
                  <a:gd name="connsiteX7" fmla="*/ 504770 w 1856332"/>
                  <a:gd name="connsiteY7" fmla="*/ 2536736 h 3959924"/>
                  <a:gd name="connsiteX8" fmla="*/ 555637 w 1856332"/>
                  <a:gd name="connsiteY8" fmla="*/ 2536736 h 3959924"/>
                  <a:gd name="connsiteX9" fmla="*/ 226299 w 1856332"/>
                  <a:gd name="connsiteY9" fmla="*/ 1210417 h 3959924"/>
                  <a:gd name="connsiteX10" fmla="*/ 551784 w 1856332"/>
                  <a:gd name="connsiteY10" fmla="*/ 1210417 h 3959924"/>
                  <a:gd name="connsiteX11" fmla="*/ 551784 w 1856332"/>
                  <a:gd name="connsiteY11" fmla="*/ 168335 h 3959924"/>
                  <a:gd name="connsiteX12" fmla="*/ 720119 w 1856332"/>
                  <a:gd name="connsiteY12" fmla="*/ 0 h 3959924"/>
                  <a:gd name="connsiteX13" fmla="*/ 888454 w 1856332"/>
                  <a:gd name="connsiteY13" fmla="*/ 168335 h 3959924"/>
                  <a:gd name="connsiteX14" fmla="*/ 888454 w 1856332"/>
                  <a:gd name="connsiteY14" fmla="*/ 1210417 h 3959924"/>
                  <a:gd name="connsiteX15" fmla="*/ 968040 w 1856332"/>
                  <a:gd name="connsiteY15" fmla="*/ 1210417 h 3959924"/>
                  <a:gd name="connsiteX16" fmla="*/ 968040 w 1856332"/>
                  <a:gd name="connsiteY16" fmla="*/ 168335 h 3959924"/>
                  <a:gd name="connsiteX17" fmla="*/ 1136375 w 1856332"/>
                  <a:gd name="connsiteY17" fmla="*/ 0 h 3959924"/>
                  <a:gd name="connsiteX18" fmla="*/ 1304710 w 1856332"/>
                  <a:gd name="connsiteY18" fmla="*/ 168335 h 3959924"/>
                  <a:gd name="connsiteX19" fmla="*/ 1304710 w 1856332"/>
                  <a:gd name="connsiteY19" fmla="*/ 1210417 h 3959924"/>
                  <a:gd name="connsiteX20" fmla="*/ 1631589 w 1856332"/>
                  <a:gd name="connsiteY20" fmla="*/ 1210417 h 3959924"/>
                  <a:gd name="connsiteX21" fmla="*/ 1302251 w 1856332"/>
                  <a:gd name="connsiteY21" fmla="*/ 2536736 h 3959924"/>
                  <a:gd name="connsiteX22" fmla="*/ 1351562 w 1856332"/>
                  <a:gd name="connsiteY22" fmla="*/ 2536736 h 3959924"/>
                  <a:gd name="connsiteX23" fmla="*/ 1612568 w 1856332"/>
                  <a:gd name="connsiteY23" fmla="*/ 1852280 h 3959924"/>
                  <a:gd name="connsiteX24" fmla="*/ 1775193 w 1856332"/>
                  <a:gd name="connsiteY24" fmla="*/ 1779444 h 3959924"/>
                  <a:gd name="connsiteX25" fmla="*/ 1848029 w 1856332"/>
                  <a:gd name="connsiteY25" fmla="*/ 1942070 h 3959924"/>
                  <a:gd name="connsiteX26" fmla="*/ 1389635 w 1856332"/>
                  <a:gd name="connsiteY26" fmla="*/ 3144149 h 3959924"/>
                  <a:gd name="connsiteX27" fmla="*/ 1344732 w 1856332"/>
                  <a:gd name="connsiteY27" fmla="*/ 3176282 h 3959924"/>
                  <a:gd name="connsiteX28" fmla="*/ 1228565 w 1856332"/>
                  <a:gd name="connsiteY28" fmla="*/ 3214674 h 3959924"/>
                  <a:gd name="connsiteX29" fmla="*/ 925623 w 1856332"/>
                  <a:gd name="connsiteY29" fmla="*/ 3959924 h 3959924"/>
                  <a:gd name="connsiteX30" fmla="*/ 601623 w 1856332"/>
                  <a:gd name="connsiteY30" fmla="*/ 3635924 h 3959924"/>
                  <a:gd name="connsiteX31" fmla="*/ 925623 w 1856332"/>
                  <a:gd name="connsiteY31" fmla="*/ 3311924 h 3959924"/>
                  <a:gd name="connsiteX32" fmla="*/ 1249623 w 1856332"/>
                  <a:gd name="connsiteY32" fmla="*/ 3635924 h 3959924"/>
                  <a:gd name="connsiteX33" fmla="*/ 925623 w 1856332"/>
                  <a:gd name="connsiteY33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344732 w 1856332"/>
                  <a:gd name="connsiteY26" fmla="*/ 3176282 h 3959924"/>
                  <a:gd name="connsiteX27" fmla="*/ 1228565 w 1856332"/>
                  <a:gd name="connsiteY27" fmla="*/ 3214674 h 3959924"/>
                  <a:gd name="connsiteX28" fmla="*/ 925623 w 1856332"/>
                  <a:gd name="connsiteY28" fmla="*/ 3959924 h 3959924"/>
                  <a:gd name="connsiteX29" fmla="*/ 601623 w 1856332"/>
                  <a:gd name="connsiteY29" fmla="*/ 3635924 h 3959924"/>
                  <a:gd name="connsiteX30" fmla="*/ 925623 w 1856332"/>
                  <a:gd name="connsiteY30" fmla="*/ 3311924 h 3959924"/>
                  <a:gd name="connsiteX31" fmla="*/ 1249623 w 1856332"/>
                  <a:gd name="connsiteY31" fmla="*/ 3635924 h 3959924"/>
                  <a:gd name="connsiteX32" fmla="*/ 925623 w 1856332"/>
                  <a:gd name="connsiteY32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  <a:gd name="connsiteX0" fmla="*/ 1228565 w 1856332"/>
                  <a:gd name="connsiteY0" fmla="*/ 3214674 h 3959924"/>
                  <a:gd name="connsiteX1" fmla="*/ 622681 w 1856332"/>
                  <a:gd name="connsiteY1" fmla="*/ 3214674 h 3959924"/>
                  <a:gd name="connsiteX2" fmla="*/ 466697 w 1856332"/>
                  <a:gd name="connsiteY2" fmla="*/ 3144149 h 3959924"/>
                  <a:gd name="connsiteX3" fmla="*/ 8303 w 1856332"/>
                  <a:gd name="connsiteY3" fmla="*/ 1942070 h 3959924"/>
                  <a:gd name="connsiteX4" fmla="*/ 81139 w 1856332"/>
                  <a:gd name="connsiteY4" fmla="*/ 1779444 h 3959924"/>
                  <a:gd name="connsiteX5" fmla="*/ 243764 w 1856332"/>
                  <a:gd name="connsiteY5" fmla="*/ 1852280 h 3959924"/>
                  <a:gd name="connsiteX6" fmla="*/ 504770 w 1856332"/>
                  <a:gd name="connsiteY6" fmla="*/ 2536736 h 3959924"/>
                  <a:gd name="connsiteX7" fmla="*/ 555637 w 1856332"/>
                  <a:gd name="connsiteY7" fmla="*/ 2536736 h 3959924"/>
                  <a:gd name="connsiteX8" fmla="*/ 226299 w 1856332"/>
                  <a:gd name="connsiteY8" fmla="*/ 1210417 h 3959924"/>
                  <a:gd name="connsiteX9" fmla="*/ 551784 w 1856332"/>
                  <a:gd name="connsiteY9" fmla="*/ 1210417 h 3959924"/>
                  <a:gd name="connsiteX10" fmla="*/ 551784 w 1856332"/>
                  <a:gd name="connsiteY10" fmla="*/ 168335 h 3959924"/>
                  <a:gd name="connsiteX11" fmla="*/ 720119 w 1856332"/>
                  <a:gd name="connsiteY11" fmla="*/ 0 h 3959924"/>
                  <a:gd name="connsiteX12" fmla="*/ 888454 w 1856332"/>
                  <a:gd name="connsiteY12" fmla="*/ 168335 h 3959924"/>
                  <a:gd name="connsiteX13" fmla="*/ 888454 w 1856332"/>
                  <a:gd name="connsiteY13" fmla="*/ 1210417 h 3959924"/>
                  <a:gd name="connsiteX14" fmla="*/ 968040 w 1856332"/>
                  <a:gd name="connsiteY14" fmla="*/ 1210417 h 3959924"/>
                  <a:gd name="connsiteX15" fmla="*/ 968040 w 1856332"/>
                  <a:gd name="connsiteY15" fmla="*/ 168335 h 3959924"/>
                  <a:gd name="connsiteX16" fmla="*/ 1136375 w 1856332"/>
                  <a:gd name="connsiteY16" fmla="*/ 0 h 3959924"/>
                  <a:gd name="connsiteX17" fmla="*/ 1304710 w 1856332"/>
                  <a:gd name="connsiteY17" fmla="*/ 168335 h 3959924"/>
                  <a:gd name="connsiteX18" fmla="*/ 1304710 w 1856332"/>
                  <a:gd name="connsiteY18" fmla="*/ 1210417 h 3959924"/>
                  <a:gd name="connsiteX19" fmla="*/ 1631589 w 1856332"/>
                  <a:gd name="connsiteY19" fmla="*/ 1210417 h 3959924"/>
                  <a:gd name="connsiteX20" fmla="*/ 1302251 w 1856332"/>
                  <a:gd name="connsiteY20" fmla="*/ 2536736 h 3959924"/>
                  <a:gd name="connsiteX21" fmla="*/ 1351562 w 1856332"/>
                  <a:gd name="connsiteY21" fmla="*/ 2536736 h 3959924"/>
                  <a:gd name="connsiteX22" fmla="*/ 1612568 w 1856332"/>
                  <a:gd name="connsiteY22" fmla="*/ 1852280 h 3959924"/>
                  <a:gd name="connsiteX23" fmla="*/ 1775193 w 1856332"/>
                  <a:gd name="connsiteY23" fmla="*/ 1779444 h 3959924"/>
                  <a:gd name="connsiteX24" fmla="*/ 1848029 w 1856332"/>
                  <a:gd name="connsiteY24" fmla="*/ 1942070 h 3959924"/>
                  <a:gd name="connsiteX25" fmla="*/ 1389635 w 1856332"/>
                  <a:gd name="connsiteY25" fmla="*/ 3144149 h 3959924"/>
                  <a:gd name="connsiteX26" fmla="*/ 1228565 w 1856332"/>
                  <a:gd name="connsiteY26" fmla="*/ 3214674 h 3959924"/>
                  <a:gd name="connsiteX27" fmla="*/ 925623 w 1856332"/>
                  <a:gd name="connsiteY27" fmla="*/ 3959924 h 3959924"/>
                  <a:gd name="connsiteX28" fmla="*/ 601623 w 1856332"/>
                  <a:gd name="connsiteY28" fmla="*/ 3635924 h 3959924"/>
                  <a:gd name="connsiteX29" fmla="*/ 925623 w 1856332"/>
                  <a:gd name="connsiteY29" fmla="*/ 3311924 h 3959924"/>
                  <a:gd name="connsiteX30" fmla="*/ 1249623 w 1856332"/>
                  <a:gd name="connsiteY30" fmla="*/ 3635924 h 3959924"/>
                  <a:gd name="connsiteX31" fmla="*/ 925623 w 1856332"/>
                  <a:gd name="connsiteY31" fmla="*/ 3959924 h 3959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856332" h="3959924">
                    <a:moveTo>
                      <a:pt x="1228565" y="3214674"/>
                    </a:moveTo>
                    <a:lnTo>
                      <a:pt x="622681" y="3214674"/>
                    </a:lnTo>
                    <a:cubicBezTo>
                      <a:pt x="495703" y="3202920"/>
                      <a:pt x="501057" y="3225622"/>
                      <a:pt x="466697" y="3144149"/>
                    </a:cubicBezTo>
                    <a:lnTo>
                      <a:pt x="8303" y="1942070"/>
                    </a:lnTo>
                    <a:cubicBezTo>
                      <a:pt x="-16491" y="1877049"/>
                      <a:pt x="16118" y="1804239"/>
                      <a:pt x="81139" y="1779444"/>
                    </a:cubicBezTo>
                    <a:cubicBezTo>
                      <a:pt x="146160" y="1754650"/>
                      <a:pt x="218970" y="1787259"/>
                      <a:pt x="243764" y="1852280"/>
                    </a:cubicBezTo>
                    <a:lnTo>
                      <a:pt x="504770" y="2536736"/>
                    </a:lnTo>
                    <a:lnTo>
                      <a:pt x="555637" y="2536736"/>
                    </a:lnTo>
                    <a:lnTo>
                      <a:pt x="226299" y="1210417"/>
                    </a:lnTo>
                    <a:lnTo>
                      <a:pt x="551784" y="1210417"/>
                    </a:lnTo>
                    <a:lnTo>
                      <a:pt x="551784" y="168335"/>
                    </a:lnTo>
                    <a:cubicBezTo>
                      <a:pt x="551784" y="75366"/>
                      <a:pt x="627150" y="0"/>
                      <a:pt x="720119" y="0"/>
                    </a:cubicBezTo>
                    <a:cubicBezTo>
                      <a:pt x="813088" y="0"/>
                      <a:pt x="888454" y="75366"/>
                      <a:pt x="888454" y="168335"/>
                    </a:cubicBezTo>
                    <a:lnTo>
                      <a:pt x="888454" y="1210417"/>
                    </a:lnTo>
                    <a:lnTo>
                      <a:pt x="968040" y="1210417"/>
                    </a:lnTo>
                    <a:lnTo>
                      <a:pt x="968040" y="168335"/>
                    </a:lnTo>
                    <a:cubicBezTo>
                      <a:pt x="968040" y="75366"/>
                      <a:pt x="1043406" y="0"/>
                      <a:pt x="1136375" y="0"/>
                    </a:cubicBezTo>
                    <a:cubicBezTo>
                      <a:pt x="1229344" y="0"/>
                      <a:pt x="1304710" y="75366"/>
                      <a:pt x="1304710" y="168335"/>
                    </a:cubicBezTo>
                    <a:lnTo>
                      <a:pt x="1304710" y="1210417"/>
                    </a:lnTo>
                    <a:lnTo>
                      <a:pt x="1631589" y="1210417"/>
                    </a:lnTo>
                    <a:lnTo>
                      <a:pt x="1302251" y="2536736"/>
                    </a:lnTo>
                    <a:lnTo>
                      <a:pt x="1351562" y="2536736"/>
                    </a:lnTo>
                    <a:lnTo>
                      <a:pt x="1612568" y="1852280"/>
                    </a:lnTo>
                    <a:cubicBezTo>
                      <a:pt x="1637362" y="1787259"/>
                      <a:pt x="1710172" y="1754650"/>
                      <a:pt x="1775193" y="1779444"/>
                    </a:cubicBezTo>
                    <a:cubicBezTo>
                      <a:pt x="1840214" y="1804239"/>
                      <a:pt x="1872823" y="1877049"/>
                      <a:pt x="1848029" y="1942070"/>
                    </a:cubicBezTo>
                    <a:lnTo>
                      <a:pt x="1389635" y="3144149"/>
                    </a:lnTo>
                    <a:cubicBezTo>
                      <a:pt x="1348984" y="3225622"/>
                      <a:pt x="1356391" y="3202920"/>
                      <a:pt x="1228565" y="3214674"/>
                    </a:cubicBezTo>
                    <a:close/>
                    <a:moveTo>
                      <a:pt x="925623" y="3959924"/>
                    </a:moveTo>
                    <a:cubicBezTo>
                      <a:pt x="746683" y="3959924"/>
                      <a:pt x="601623" y="3814864"/>
                      <a:pt x="601623" y="3635924"/>
                    </a:cubicBezTo>
                    <a:cubicBezTo>
                      <a:pt x="601623" y="3456984"/>
                      <a:pt x="746683" y="3311924"/>
                      <a:pt x="925623" y="3311924"/>
                    </a:cubicBezTo>
                    <a:cubicBezTo>
                      <a:pt x="1104563" y="3311924"/>
                      <a:pt x="1249623" y="3456984"/>
                      <a:pt x="1249623" y="3635924"/>
                    </a:cubicBezTo>
                    <a:cubicBezTo>
                      <a:pt x="1249623" y="3814864"/>
                      <a:pt x="1104563" y="3959924"/>
                      <a:pt x="925623" y="39599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5" name="Donut 87">
                <a:extLst>
                  <a:ext uri="{FF2B5EF4-FFF2-40B4-BE49-F238E27FC236}">
                    <a16:creationId xmlns:a16="http://schemas.microsoft.com/office/drawing/2014/main" id="{913B53CC-1597-41AB-B96F-FA347487C3C4}"/>
                  </a:ext>
                </a:extLst>
              </p:cNvPr>
              <p:cNvSpPr/>
              <p:nvPr/>
            </p:nvSpPr>
            <p:spPr>
              <a:xfrm>
                <a:off x="1552822" y="3466856"/>
                <a:ext cx="175924" cy="180794"/>
              </a:xfrm>
              <a:custGeom>
                <a:avLst/>
                <a:gdLst/>
                <a:ahLst/>
                <a:cxnLst/>
                <a:rect l="l" t="t" r="r" b="b"/>
                <a:pathLst>
                  <a:path w="356471" h="366339">
                    <a:moveTo>
                      <a:pt x="144025" y="123680"/>
                    </a:moveTo>
                    <a:cubicBezTo>
                      <a:pt x="89551" y="123680"/>
                      <a:pt x="45391" y="167840"/>
                      <a:pt x="45391" y="222314"/>
                    </a:cubicBezTo>
                    <a:cubicBezTo>
                      <a:pt x="45391" y="276788"/>
                      <a:pt x="89551" y="320948"/>
                      <a:pt x="144025" y="320948"/>
                    </a:cubicBezTo>
                    <a:cubicBezTo>
                      <a:pt x="198499" y="320948"/>
                      <a:pt x="242659" y="276788"/>
                      <a:pt x="242659" y="222314"/>
                    </a:cubicBezTo>
                    <a:cubicBezTo>
                      <a:pt x="242659" y="167840"/>
                      <a:pt x="198499" y="123680"/>
                      <a:pt x="144025" y="123680"/>
                    </a:cubicBezTo>
                    <a:close/>
                    <a:moveTo>
                      <a:pt x="354808" y="0"/>
                    </a:moveTo>
                    <a:lnTo>
                      <a:pt x="356471" y="85288"/>
                    </a:lnTo>
                    <a:lnTo>
                      <a:pt x="334733" y="64382"/>
                    </a:lnTo>
                    <a:lnTo>
                      <a:pt x="260258" y="141819"/>
                    </a:lnTo>
                    <a:cubicBezTo>
                      <a:pt x="278587" y="163579"/>
                      <a:pt x="288050" y="191841"/>
                      <a:pt x="288050" y="222314"/>
                    </a:cubicBezTo>
                    <a:cubicBezTo>
                      <a:pt x="288050" y="301857"/>
                      <a:pt x="223568" y="366339"/>
                      <a:pt x="144025" y="366339"/>
                    </a:cubicBezTo>
                    <a:cubicBezTo>
                      <a:pt x="64482" y="366339"/>
                      <a:pt x="0" y="301857"/>
                      <a:pt x="0" y="222314"/>
                    </a:cubicBezTo>
                    <a:cubicBezTo>
                      <a:pt x="0" y="142771"/>
                      <a:pt x="64482" y="78289"/>
                      <a:pt x="144025" y="78289"/>
                    </a:cubicBezTo>
                    <a:cubicBezTo>
                      <a:pt x="170876" y="78289"/>
                      <a:pt x="196011" y="85637"/>
                      <a:pt x="216282" y="100527"/>
                    </a:cubicBezTo>
                    <a:lnTo>
                      <a:pt x="291257" y="22569"/>
                    </a:lnTo>
                    <a:lnTo>
                      <a:pt x="269519" y="166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Donut 90">
                <a:extLst>
                  <a:ext uri="{FF2B5EF4-FFF2-40B4-BE49-F238E27FC236}">
                    <a16:creationId xmlns:a16="http://schemas.microsoft.com/office/drawing/2014/main" id="{24AE5E34-4E4B-4B71-B9DE-CD91CE727E02}"/>
                  </a:ext>
                </a:extLst>
              </p:cNvPr>
              <p:cNvSpPr/>
              <p:nvPr/>
            </p:nvSpPr>
            <p:spPr>
              <a:xfrm rot="3600000">
                <a:off x="2392512" y="2214070"/>
                <a:ext cx="184377" cy="188433"/>
              </a:xfrm>
              <a:custGeom>
                <a:avLst/>
                <a:gdLst/>
                <a:ahLst/>
                <a:cxnLst/>
                <a:rect l="l" t="t" r="r" b="b"/>
                <a:pathLst>
                  <a:path w="373598" h="381817">
                    <a:moveTo>
                      <a:pt x="229573" y="45391"/>
                    </a:moveTo>
                    <a:cubicBezTo>
                      <a:pt x="175099" y="45391"/>
                      <a:pt x="130939" y="89551"/>
                      <a:pt x="130939" y="144025"/>
                    </a:cubicBezTo>
                    <a:cubicBezTo>
                      <a:pt x="130939" y="198499"/>
                      <a:pt x="175099" y="242659"/>
                      <a:pt x="229573" y="242659"/>
                    </a:cubicBezTo>
                    <a:cubicBezTo>
                      <a:pt x="284047" y="242659"/>
                      <a:pt x="328207" y="198499"/>
                      <a:pt x="328207" y="144025"/>
                    </a:cubicBezTo>
                    <a:cubicBezTo>
                      <a:pt x="328207" y="89551"/>
                      <a:pt x="284047" y="45391"/>
                      <a:pt x="229573" y="45391"/>
                    </a:cubicBezTo>
                    <a:close/>
                    <a:moveTo>
                      <a:pt x="229573" y="0"/>
                    </a:moveTo>
                    <a:cubicBezTo>
                      <a:pt x="309116" y="0"/>
                      <a:pt x="373598" y="64482"/>
                      <a:pt x="373598" y="144025"/>
                    </a:cubicBezTo>
                    <a:cubicBezTo>
                      <a:pt x="373598" y="223568"/>
                      <a:pt x="309116" y="288050"/>
                      <a:pt x="229573" y="288050"/>
                    </a:cubicBezTo>
                    <a:cubicBezTo>
                      <a:pt x="202172" y="288050"/>
                      <a:pt x="176558" y="280398"/>
                      <a:pt x="156060" y="264966"/>
                    </a:cubicBezTo>
                    <a:lnTo>
                      <a:pt x="128993" y="292033"/>
                    </a:lnTo>
                    <a:lnTo>
                      <a:pt x="160228" y="323268"/>
                    </a:lnTo>
                    <a:cubicBezTo>
                      <a:pt x="171055" y="334095"/>
                      <a:pt x="171055" y="351650"/>
                      <a:pt x="160228" y="362477"/>
                    </a:cubicBezTo>
                    <a:cubicBezTo>
                      <a:pt x="149401" y="373304"/>
                      <a:pt x="131846" y="373304"/>
                      <a:pt x="121019" y="362477"/>
                    </a:cubicBezTo>
                    <a:lnTo>
                      <a:pt x="89784" y="331242"/>
                    </a:lnTo>
                    <a:lnTo>
                      <a:pt x="39209" y="381817"/>
                    </a:lnTo>
                    <a:cubicBezTo>
                      <a:pt x="28381" y="392644"/>
                      <a:pt x="10827" y="392644"/>
                      <a:pt x="0" y="381817"/>
                    </a:cubicBezTo>
                    <a:cubicBezTo>
                      <a:pt x="-10828" y="370989"/>
                      <a:pt x="-10828" y="353435"/>
                      <a:pt x="0" y="342608"/>
                    </a:cubicBezTo>
                    <a:lnTo>
                      <a:pt x="50575" y="292033"/>
                    </a:lnTo>
                    <a:lnTo>
                      <a:pt x="16166" y="257624"/>
                    </a:lnTo>
                    <a:cubicBezTo>
                      <a:pt x="5339" y="246797"/>
                      <a:pt x="5339" y="229242"/>
                      <a:pt x="16166" y="218415"/>
                    </a:cubicBezTo>
                    <a:cubicBezTo>
                      <a:pt x="26993" y="207588"/>
                      <a:pt x="44548" y="207588"/>
                      <a:pt x="55375" y="218415"/>
                    </a:cubicBezTo>
                    <a:lnTo>
                      <a:pt x="89784" y="252824"/>
                    </a:lnTo>
                    <a:lnTo>
                      <a:pt x="115252" y="227356"/>
                    </a:lnTo>
                    <a:cubicBezTo>
                      <a:pt x="95803" y="205073"/>
                      <a:pt x="85548" y="175747"/>
                      <a:pt x="85548" y="144025"/>
                    </a:cubicBezTo>
                    <a:cubicBezTo>
                      <a:pt x="85548" y="64482"/>
                      <a:pt x="150030" y="0"/>
                      <a:pt x="2295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Block Arc 10">
                <a:extLst>
                  <a:ext uri="{FF2B5EF4-FFF2-40B4-BE49-F238E27FC236}">
                    <a16:creationId xmlns:a16="http://schemas.microsoft.com/office/drawing/2014/main" id="{E4AEC7AB-3060-42C4-A575-95FF48CB4D30}"/>
                  </a:ext>
                </a:extLst>
              </p:cNvPr>
              <p:cNvSpPr/>
              <p:nvPr/>
            </p:nvSpPr>
            <p:spPr>
              <a:xfrm rot="19500000">
                <a:off x="1961636" y="3557350"/>
                <a:ext cx="212957" cy="144245"/>
              </a:xfrm>
              <a:custGeom>
                <a:avLst/>
                <a:gdLst/>
                <a:ahLst/>
                <a:cxnLst/>
                <a:rect l="l" t="t" r="r" b="b"/>
                <a:pathLst>
                  <a:path w="3219104" h="2180445">
                    <a:moveTo>
                      <a:pt x="631935" y="660566"/>
                    </a:moveTo>
                    <a:cubicBezTo>
                      <a:pt x="582229" y="660566"/>
                      <a:pt x="541935" y="700860"/>
                      <a:pt x="541935" y="750566"/>
                    </a:cubicBezTo>
                    <a:cubicBezTo>
                      <a:pt x="541935" y="800272"/>
                      <a:pt x="582229" y="840566"/>
                      <a:pt x="631935" y="840566"/>
                    </a:cubicBezTo>
                    <a:cubicBezTo>
                      <a:pt x="681641" y="840566"/>
                      <a:pt x="721935" y="800272"/>
                      <a:pt x="721935" y="750566"/>
                    </a:cubicBezTo>
                    <a:cubicBezTo>
                      <a:pt x="721935" y="700860"/>
                      <a:pt x="681641" y="660566"/>
                      <a:pt x="631935" y="660566"/>
                    </a:cubicBezTo>
                    <a:close/>
                    <a:moveTo>
                      <a:pt x="2920524" y="132986"/>
                    </a:moveTo>
                    <a:cubicBezTo>
                      <a:pt x="2884582" y="132986"/>
                      <a:pt x="2855445" y="171564"/>
                      <a:pt x="2855445" y="219152"/>
                    </a:cubicBezTo>
                    <a:cubicBezTo>
                      <a:pt x="2855445" y="266740"/>
                      <a:pt x="2884582" y="305318"/>
                      <a:pt x="2920524" y="305318"/>
                    </a:cubicBezTo>
                    <a:cubicBezTo>
                      <a:pt x="2956466" y="305318"/>
                      <a:pt x="2985603" y="266740"/>
                      <a:pt x="2985603" y="219152"/>
                    </a:cubicBezTo>
                    <a:cubicBezTo>
                      <a:pt x="2985603" y="171564"/>
                      <a:pt x="2956466" y="132986"/>
                      <a:pt x="2920524" y="132986"/>
                    </a:cubicBezTo>
                    <a:close/>
                    <a:moveTo>
                      <a:pt x="1840097" y="123357"/>
                    </a:moveTo>
                    <a:cubicBezTo>
                      <a:pt x="1690593" y="125267"/>
                      <a:pt x="1541569" y="163386"/>
                      <a:pt x="1407089" y="237534"/>
                    </a:cubicBezTo>
                    <a:lnTo>
                      <a:pt x="1442443" y="299445"/>
                    </a:lnTo>
                    <a:cubicBezTo>
                      <a:pt x="1690026" y="162934"/>
                      <a:pt x="1991162" y="159087"/>
                      <a:pt x="2242273" y="289227"/>
                    </a:cubicBezTo>
                    <a:lnTo>
                      <a:pt x="2275978" y="226435"/>
                    </a:lnTo>
                    <a:cubicBezTo>
                      <a:pt x="2139582" y="155746"/>
                      <a:pt x="1989600" y="121447"/>
                      <a:pt x="1840097" y="123357"/>
                    </a:cubicBezTo>
                    <a:close/>
                    <a:moveTo>
                      <a:pt x="1808744" y="1233"/>
                    </a:moveTo>
                    <a:cubicBezTo>
                      <a:pt x="2156106" y="-14520"/>
                      <a:pt x="2554236" y="122009"/>
                      <a:pt x="2727916" y="332053"/>
                    </a:cubicBezTo>
                    <a:lnTo>
                      <a:pt x="2797407" y="426906"/>
                    </a:lnTo>
                    <a:cubicBezTo>
                      <a:pt x="2816730" y="407744"/>
                      <a:pt x="2822914" y="396798"/>
                      <a:pt x="2848347" y="374270"/>
                    </a:cubicBezTo>
                    <a:cubicBezTo>
                      <a:pt x="2789714" y="335227"/>
                      <a:pt x="2770554" y="301522"/>
                      <a:pt x="2770554" y="211287"/>
                    </a:cubicBezTo>
                    <a:cubicBezTo>
                      <a:pt x="2770554" y="109060"/>
                      <a:pt x="2826850" y="34523"/>
                      <a:pt x="2918697" y="33333"/>
                    </a:cubicBezTo>
                    <a:cubicBezTo>
                      <a:pt x="3010544" y="32143"/>
                      <a:pt x="3068737" y="122977"/>
                      <a:pt x="3064459" y="218431"/>
                    </a:cubicBezTo>
                    <a:cubicBezTo>
                      <a:pt x="3062319" y="266188"/>
                      <a:pt x="3063213" y="242475"/>
                      <a:pt x="3054577" y="285936"/>
                    </a:cubicBezTo>
                    <a:cubicBezTo>
                      <a:pt x="3088600" y="260795"/>
                      <a:pt x="3146396" y="297212"/>
                      <a:pt x="3198377" y="27802"/>
                    </a:cubicBezTo>
                    <a:cubicBezTo>
                      <a:pt x="3270974" y="270322"/>
                      <a:pt x="3142267" y="378871"/>
                      <a:pt x="2977023" y="405424"/>
                    </a:cubicBezTo>
                    <a:cubicBezTo>
                      <a:pt x="2937650" y="455263"/>
                      <a:pt x="2906651" y="507366"/>
                      <a:pt x="2854455" y="531728"/>
                    </a:cubicBezTo>
                    <a:cubicBezTo>
                      <a:pt x="2854593" y="531917"/>
                      <a:pt x="2854687" y="532126"/>
                      <a:pt x="2854781" y="532336"/>
                    </a:cubicBezTo>
                    <a:lnTo>
                      <a:pt x="2914835" y="719911"/>
                    </a:lnTo>
                    <a:cubicBezTo>
                      <a:pt x="2982387" y="1030651"/>
                      <a:pt x="2875068" y="1334999"/>
                      <a:pt x="2751965" y="1458417"/>
                    </a:cubicBezTo>
                    <a:cubicBezTo>
                      <a:pt x="2718119" y="1752479"/>
                      <a:pt x="2636178" y="1904762"/>
                      <a:pt x="2564924" y="2133185"/>
                    </a:cubicBezTo>
                    <a:cubicBezTo>
                      <a:pt x="2548001" y="2174319"/>
                      <a:pt x="2290597" y="2162941"/>
                      <a:pt x="2284362" y="2130560"/>
                    </a:cubicBezTo>
                    <a:cubicBezTo>
                      <a:pt x="2253189" y="1989654"/>
                      <a:pt x="2205984" y="1832997"/>
                      <a:pt x="2190842" y="1681589"/>
                    </a:cubicBezTo>
                    <a:cubicBezTo>
                      <a:pt x="1937891" y="1727975"/>
                      <a:pt x="1628829" y="1727099"/>
                      <a:pt x="1429318" y="1710471"/>
                    </a:cubicBezTo>
                    <a:cubicBezTo>
                      <a:pt x="1387456" y="1891634"/>
                      <a:pt x="1268107" y="2057044"/>
                      <a:pt x="1143413" y="2180445"/>
                    </a:cubicBezTo>
                    <a:lnTo>
                      <a:pt x="943012" y="2180445"/>
                    </a:lnTo>
                    <a:cubicBezTo>
                      <a:pt x="894916" y="2170818"/>
                      <a:pt x="902932" y="1825120"/>
                      <a:pt x="910948" y="1650083"/>
                    </a:cubicBezTo>
                    <a:cubicBezTo>
                      <a:pt x="600994" y="1508303"/>
                      <a:pt x="-80369" y="1319263"/>
                      <a:pt x="7807" y="838786"/>
                    </a:cubicBezTo>
                    <a:cubicBezTo>
                      <a:pt x="13151" y="796777"/>
                      <a:pt x="184160" y="802028"/>
                      <a:pt x="275009" y="799402"/>
                    </a:cubicBezTo>
                    <a:cubicBezTo>
                      <a:pt x="369419" y="659373"/>
                      <a:pt x="418407" y="582356"/>
                      <a:pt x="555570" y="465957"/>
                    </a:cubicBezTo>
                    <a:cubicBezTo>
                      <a:pt x="547554" y="374062"/>
                      <a:pt x="496786" y="206026"/>
                      <a:pt x="531522" y="190273"/>
                    </a:cubicBezTo>
                    <a:cubicBezTo>
                      <a:pt x="764877" y="64246"/>
                      <a:pt x="803177" y="250661"/>
                      <a:pt x="924308" y="355683"/>
                    </a:cubicBezTo>
                    <a:cubicBezTo>
                      <a:pt x="1130053" y="143013"/>
                      <a:pt x="1554903" y="11735"/>
                      <a:pt x="1808744" y="123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Rectangle 21">
                <a:extLst>
                  <a:ext uri="{FF2B5EF4-FFF2-40B4-BE49-F238E27FC236}">
                    <a16:creationId xmlns:a16="http://schemas.microsoft.com/office/drawing/2014/main" id="{795B8BEC-E87E-4695-93C7-4D5F3166598B}"/>
                  </a:ext>
                </a:extLst>
              </p:cNvPr>
              <p:cNvSpPr/>
              <p:nvPr/>
            </p:nvSpPr>
            <p:spPr>
              <a:xfrm rot="3600000">
                <a:off x="2734064" y="2574166"/>
                <a:ext cx="169646" cy="95035"/>
              </a:xfrm>
              <a:custGeom>
                <a:avLst/>
                <a:gdLst/>
                <a:ahLst/>
                <a:cxnLst/>
                <a:rect l="l" t="t" r="r" b="b"/>
                <a:pathLst>
                  <a:path w="4560938" h="2554996">
                    <a:moveTo>
                      <a:pt x="2315585" y="1351978"/>
                    </a:moveTo>
                    <a:lnTo>
                      <a:pt x="2315585" y="1608128"/>
                    </a:lnTo>
                    <a:cubicBezTo>
                      <a:pt x="2332000" y="1604085"/>
                      <a:pt x="2347685" y="1596777"/>
                      <a:pt x="2361832" y="1586519"/>
                    </a:cubicBezTo>
                    <a:cubicBezTo>
                      <a:pt x="2403345" y="1556419"/>
                      <a:pt x="2424829" y="1505846"/>
                      <a:pt x="2417675" y="1455070"/>
                    </a:cubicBezTo>
                    <a:cubicBezTo>
                      <a:pt x="2409025" y="1388817"/>
                      <a:pt x="2368208" y="1366470"/>
                      <a:pt x="2315585" y="1351978"/>
                    </a:cubicBezTo>
                    <a:close/>
                    <a:moveTo>
                      <a:pt x="3612086" y="989467"/>
                    </a:moveTo>
                    <a:cubicBezTo>
                      <a:pt x="3453010" y="989467"/>
                      <a:pt x="3324054" y="1118423"/>
                      <a:pt x="3324054" y="1277499"/>
                    </a:cubicBezTo>
                    <a:cubicBezTo>
                      <a:pt x="3324054" y="1436575"/>
                      <a:pt x="3453010" y="1565531"/>
                      <a:pt x="3612086" y="1565531"/>
                    </a:cubicBezTo>
                    <a:cubicBezTo>
                      <a:pt x="3771162" y="1565531"/>
                      <a:pt x="3900118" y="1436575"/>
                      <a:pt x="3900118" y="1277499"/>
                    </a:cubicBezTo>
                    <a:cubicBezTo>
                      <a:pt x="3900118" y="1118423"/>
                      <a:pt x="3771162" y="989467"/>
                      <a:pt x="3612086" y="989467"/>
                    </a:cubicBezTo>
                    <a:close/>
                    <a:moveTo>
                      <a:pt x="948854" y="989467"/>
                    </a:moveTo>
                    <a:cubicBezTo>
                      <a:pt x="789778" y="989467"/>
                      <a:pt x="660822" y="1118423"/>
                      <a:pt x="660822" y="1277499"/>
                    </a:cubicBezTo>
                    <a:cubicBezTo>
                      <a:pt x="660822" y="1436575"/>
                      <a:pt x="789778" y="1565531"/>
                      <a:pt x="948854" y="1565531"/>
                    </a:cubicBezTo>
                    <a:cubicBezTo>
                      <a:pt x="1107930" y="1565531"/>
                      <a:pt x="1236886" y="1436575"/>
                      <a:pt x="1236886" y="1277499"/>
                    </a:cubicBezTo>
                    <a:cubicBezTo>
                      <a:pt x="1236886" y="1118423"/>
                      <a:pt x="1107930" y="989467"/>
                      <a:pt x="948854" y="989467"/>
                    </a:cubicBezTo>
                    <a:close/>
                    <a:moveTo>
                      <a:pt x="2247651" y="946230"/>
                    </a:moveTo>
                    <a:cubicBezTo>
                      <a:pt x="2230469" y="950266"/>
                      <a:pt x="2214012" y="957763"/>
                      <a:pt x="2199233" y="968479"/>
                    </a:cubicBezTo>
                    <a:cubicBezTo>
                      <a:pt x="2157721" y="998579"/>
                      <a:pt x="2136236" y="1049152"/>
                      <a:pt x="2143390" y="1099928"/>
                    </a:cubicBezTo>
                    <a:cubicBezTo>
                      <a:pt x="2157154" y="1167662"/>
                      <a:pt x="2197550" y="1197656"/>
                      <a:pt x="2247651" y="1217102"/>
                    </a:cubicBezTo>
                    <a:close/>
                    <a:moveTo>
                      <a:pt x="2247651" y="785264"/>
                    </a:moveTo>
                    <a:lnTo>
                      <a:pt x="2315585" y="785264"/>
                    </a:lnTo>
                    <a:lnTo>
                      <a:pt x="2315585" y="832380"/>
                    </a:lnTo>
                    <a:cubicBezTo>
                      <a:pt x="2341411" y="835890"/>
                      <a:pt x="2366862" y="843587"/>
                      <a:pt x="2390991" y="855423"/>
                    </a:cubicBezTo>
                    <a:cubicBezTo>
                      <a:pt x="2474360" y="896319"/>
                      <a:pt x="2528313" y="979930"/>
                      <a:pt x="2531223" y="1072743"/>
                    </a:cubicBezTo>
                    <a:lnTo>
                      <a:pt x="2418963" y="1076264"/>
                    </a:lnTo>
                    <a:cubicBezTo>
                      <a:pt x="2417356" y="1025012"/>
                      <a:pt x="2387564" y="978842"/>
                      <a:pt x="2341528" y="956260"/>
                    </a:cubicBezTo>
                    <a:cubicBezTo>
                      <a:pt x="2333151" y="952151"/>
                      <a:pt x="2324486" y="948946"/>
                      <a:pt x="2315585" y="946938"/>
                    </a:cubicBezTo>
                    <a:lnTo>
                      <a:pt x="2315585" y="1239083"/>
                    </a:lnTo>
                    <a:cubicBezTo>
                      <a:pt x="2404308" y="1264638"/>
                      <a:pt x="2499083" y="1293869"/>
                      <a:pt x="2528899" y="1441205"/>
                    </a:cubicBezTo>
                    <a:cubicBezTo>
                      <a:pt x="2541347" y="1532528"/>
                      <a:pt x="2502457" y="1623287"/>
                      <a:pt x="2427762" y="1677447"/>
                    </a:cubicBezTo>
                    <a:cubicBezTo>
                      <a:pt x="2394006" y="1701923"/>
                      <a:pt x="2355419" y="1717125"/>
                      <a:pt x="2315585" y="1722661"/>
                    </a:cubicBezTo>
                    <a:lnTo>
                      <a:pt x="2315585" y="1769734"/>
                    </a:lnTo>
                    <a:lnTo>
                      <a:pt x="2247651" y="1769734"/>
                    </a:lnTo>
                    <a:lnTo>
                      <a:pt x="2247651" y="1722944"/>
                    </a:lnTo>
                    <a:cubicBezTo>
                      <a:pt x="2221084" y="1719537"/>
                      <a:pt x="2194881" y="1711743"/>
                      <a:pt x="2170074" y="1699575"/>
                    </a:cubicBezTo>
                    <a:cubicBezTo>
                      <a:pt x="2086705" y="1658679"/>
                      <a:pt x="2032752" y="1575069"/>
                      <a:pt x="2029842" y="1482255"/>
                    </a:cubicBezTo>
                    <a:lnTo>
                      <a:pt x="2142102" y="1478734"/>
                    </a:lnTo>
                    <a:cubicBezTo>
                      <a:pt x="2143709" y="1529986"/>
                      <a:pt x="2173501" y="1576156"/>
                      <a:pt x="2219537" y="1598738"/>
                    </a:cubicBezTo>
                    <a:cubicBezTo>
                      <a:pt x="2228602" y="1603184"/>
                      <a:pt x="2238004" y="1606573"/>
                      <a:pt x="2247651" y="1608616"/>
                    </a:cubicBezTo>
                    <a:lnTo>
                      <a:pt x="2247651" y="1335176"/>
                    </a:lnTo>
                    <a:cubicBezTo>
                      <a:pt x="2162261" y="1314127"/>
                      <a:pt x="2069489" y="1278142"/>
                      <a:pt x="2032173" y="1115597"/>
                    </a:cubicBezTo>
                    <a:cubicBezTo>
                      <a:pt x="2019217" y="1023646"/>
                      <a:pt x="2058125" y="932061"/>
                      <a:pt x="2133303" y="877552"/>
                    </a:cubicBezTo>
                    <a:cubicBezTo>
                      <a:pt x="2167670" y="852632"/>
                      <a:pt x="2207046" y="837325"/>
                      <a:pt x="2247651" y="832077"/>
                    </a:cubicBezTo>
                    <a:close/>
                    <a:moveTo>
                      <a:pt x="2280470" y="617534"/>
                    </a:moveTo>
                    <a:cubicBezTo>
                      <a:pt x="1915981" y="617534"/>
                      <a:pt x="1620504" y="913011"/>
                      <a:pt x="1620504" y="1277500"/>
                    </a:cubicBezTo>
                    <a:cubicBezTo>
                      <a:pt x="1620504" y="1641989"/>
                      <a:pt x="1915981" y="1937466"/>
                      <a:pt x="2280470" y="1937466"/>
                    </a:cubicBezTo>
                    <a:cubicBezTo>
                      <a:pt x="2644959" y="1937466"/>
                      <a:pt x="2940436" y="1641989"/>
                      <a:pt x="2940436" y="1277500"/>
                    </a:cubicBezTo>
                    <a:cubicBezTo>
                      <a:pt x="2940436" y="913011"/>
                      <a:pt x="2644959" y="617534"/>
                      <a:pt x="2280470" y="617534"/>
                    </a:cubicBezTo>
                    <a:close/>
                    <a:moveTo>
                      <a:pt x="284505" y="265281"/>
                    </a:moveTo>
                    <a:lnTo>
                      <a:pt x="4276434" y="265281"/>
                    </a:lnTo>
                    <a:lnTo>
                      <a:pt x="4276434" y="2289716"/>
                    </a:lnTo>
                    <a:lnTo>
                      <a:pt x="284505" y="2289716"/>
                    </a:lnTo>
                    <a:close/>
                    <a:moveTo>
                      <a:pt x="180344" y="148161"/>
                    </a:moveTo>
                    <a:lnTo>
                      <a:pt x="180344" y="2406836"/>
                    </a:lnTo>
                    <a:lnTo>
                      <a:pt x="4380595" y="2406836"/>
                    </a:lnTo>
                    <a:lnTo>
                      <a:pt x="4380595" y="148161"/>
                    </a:lnTo>
                    <a:close/>
                    <a:moveTo>
                      <a:pt x="0" y="0"/>
                    </a:moveTo>
                    <a:lnTo>
                      <a:pt x="4560938" y="0"/>
                    </a:lnTo>
                    <a:lnTo>
                      <a:pt x="4560938" y="2554996"/>
                    </a:lnTo>
                    <a:lnTo>
                      <a:pt x="0" y="255499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  <p:sp>
            <p:nvSpPr>
              <p:cNvPr id="189" name="Rounded Rectangle 51">
                <a:extLst>
                  <a:ext uri="{FF2B5EF4-FFF2-40B4-BE49-F238E27FC236}">
                    <a16:creationId xmlns:a16="http://schemas.microsoft.com/office/drawing/2014/main" id="{A0F85B75-1FBE-4236-A8C6-4319AF4EFA3E}"/>
                  </a:ext>
                </a:extLst>
              </p:cNvPr>
              <p:cNvSpPr/>
              <p:nvPr/>
            </p:nvSpPr>
            <p:spPr>
              <a:xfrm rot="19500000" flipH="1">
                <a:off x="2337348" y="3170334"/>
                <a:ext cx="181607" cy="171031"/>
              </a:xfrm>
              <a:custGeom>
                <a:avLst/>
                <a:gdLst/>
                <a:ahLst/>
                <a:cxnLst/>
                <a:rect l="l" t="t" r="r" b="b"/>
                <a:pathLst>
                  <a:path w="2928608" h="2758049">
                    <a:moveTo>
                      <a:pt x="2797052" y="1199936"/>
                    </a:moveTo>
                    <a:lnTo>
                      <a:pt x="2797052" y="1541978"/>
                    </a:lnTo>
                    <a:cubicBezTo>
                      <a:pt x="2797052" y="1578306"/>
                      <a:pt x="2826502" y="1607756"/>
                      <a:pt x="2862830" y="1607756"/>
                    </a:cubicBezTo>
                    <a:lnTo>
                      <a:pt x="2862830" y="1607755"/>
                    </a:lnTo>
                    <a:cubicBezTo>
                      <a:pt x="2899158" y="1607755"/>
                      <a:pt x="2928608" y="1578305"/>
                      <a:pt x="2928608" y="1541977"/>
                    </a:cubicBezTo>
                    <a:lnTo>
                      <a:pt x="2928607" y="1199936"/>
                    </a:lnTo>
                    <a:cubicBezTo>
                      <a:pt x="2928607" y="1163608"/>
                      <a:pt x="2899158" y="1134159"/>
                      <a:pt x="2862830" y="1134158"/>
                    </a:cubicBezTo>
                    <a:cubicBezTo>
                      <a:pt x="2826502" y="1134159"/>
                      <a:pt x="2797052" y="1163608"/>
                      <a:pt x="2797052" y="1199936"/>
                    </a:cubicBezTo>
                    <a:close/>
                    <a:moveTo>
                      <a:pt x="2593193" y="1147315"/>
                    </a:moveTo>
                    <a:lnTo>
                      <a:pt x="2593193" y="1594601"/>
                    </a:lnTo>
                    <a:cubicBezTo>
                      <a:pt x="2593193" y="1630929"/>
                      <a:pt x="2622643" y="1660379"/>
                      <a:pt x="2658971" y="1660379"/>
                    </a:cubicBezTo>
                    <a:lnTo>
                      <a:pt x="2658971" y="1660378"/>
                    </a:lnTo>
                    <a:cubicBezTo>
                      <a:pt x="2695299" y="1660378"/>
                      <a:pt x="2724749" y="1630928"/>
                      <a:pt x="2724749" y="1594600"/>
                    </a:cubicBezTo>
                    <a:lnTo>
                      <a:pt x="2724748" y="1147315"/>
                    </a:lnTo>
                    <a:cubicBezTo>
                      <a:pt x="2724748" y="1110987"/>
                      <a:pt x="2695299" y="1081538"/>
                      <a:pt x="2658971" y="1081537"/>
                    </a:cubicBezTo>
                    <a:cubicBezTo>
                      <a:pt x="2622643" y="1081538"/>
                      <a:pt x="2593193" y="1110987"/>
                      <a:pt x="2593193" y="1147315"/>
                    </a:cubicBezTo>
                    <a:close/>
                    <a:moveTo>
                      <a:pt x="2389334" y="1121004"/>
                    </a:moveTo>
                    <a:lnTo>
                      <a:pt x="2389334" y="1620912"/>
                    </a:lnTo>
                    <a:cubicBezTo>
                      <a:pt x="2389334" y="1657240"/>
                      <a:pt x="2418784" y="1686690"/>
                      <a:pt x="2455112" y="1686690"/>
                    </a:cubicBezTo>
                    <a:lnTo>
                      <a:pt x="2455112" y="1686689"/>
                    </a:lnTo>
                    <a:cubicBezTo>
                      <a:pt x="2491440" y="1686689"/>
                      <a:pt x="2520890" y="1657239"/>
                      <a:pt x="2520890" y="1620911"/>
                    </a:cubicBezTo>
                    <a:lnTo>
                      <a:pt x="2520889" y="1121004"/>
                    </a:lnTo>
                    <a:cubicBezTo>
                      <a:pt x="2520889" y="1084676"/>
                      <a:pt x="2491440" y="1055227"/>
                      <a:pt x="2455112" y="1055226"/>
                    </a:cubicBezTo>
                    <a:cubicBezTo>
                      <a:pt x="2418784" y="1055227"/>
                      <a:pt x="2389334" y="1084676"/>
                      <a:pt x="2389334" y="1121004"/>
                    </a:cubicBezTo>
                    <a:close/>
                    <a:moveTo>
                      <a:pt x="1314382" y="1247024"/>
                    </a:moveTo>
                    <a:cubicBezTo>
                      <a:pt x="1314381" y="1225915"/>
                      <a:pt x="1331494" y="1208803"/>
                      <a:pt x="1352603" y="1208803"/>
                    </a:cubicBezTo>
                    <a:lnTo>
                      <a:pt x="1410313" y="1208803"/>
                    </a:lnTo>
                    <a:lnTo>
                      <a:pt x="1410313" y="1146778"/>
                    </a:lnTo>
                    <a:cubicBezTo>
                      <a:pt x="1410313" y="1145599"/>
                      <a:pt x="1410393" y="1144438"/>
                      <a:pt x="1411688" y="1143457"/>
                    </a:cubicBezTo>
                    <a:lnTo>
                      <a:pt x="1408531" y="1133444"/>
                    </a:lnTo>
                    <a:cubicBezTo>
                      <a:pt x="1410371" y="1112415"/>
                      <a:pt x="1428909" y="1096860"/>
                      <a:pt x="1449938" y="1098699"/>
                    </a:cubicBezTo>
                    <a:lnTo>
                      <a:pt x="2236821" y="1167543"/>
                    </a:lnTo>
                    <a:cubicBezTo>
                      <a:pt x="2257849" y="1169383"/>
                      <a:pt x="2273405" y="1187920"/>
                      <a:pt x="2271565" y="1208950"/>
                    </a:cubicBezTo>
                    <a:cubicBezTo>
                      <a:pt x="2269725" y="1229978"/>
                      <a:pt x="2251187" y="1245533"/>
                      <a:pt x="2230159" y="1243693"/>
                    </a:cubicBezTo>
                    <a:cubicBezTo>
                      <a:pt x="1973864" y="1221271"/>
                      <a:pt x="1717570" y="1198849"/>
                      <a:pt x="1461275" y="1176426"/>
                    </a:cubicBezTo>
                    <a:lnTo>
                      <a:pt x="1461274" y="1208803"/>
                    </a:lnTo>
                    <a:lnTo>
                      <a:pt x="1518985" y="1208803"/>
                    </a:lnTo>
                    <a:cubicBezTo>
                      <a:pt x="1540095" y="1208802"/>
                      <a:pt x="1557205" y="1225915"/>
                      <a:pt x="1557206" y="1247025"/>
                    </a:cubicBezTo>
                    <a:lnTo>
                      <a:pt x="1557207" y="1247023"/>
                    </a:lnTo>
                    <a:cubicBezTo>
                      <a:pt x="1557207" y="1268132"/>
                      <a:pt x="1540095" y="1285244"/>
                      <a:pt x="1518986" y="1285244"/>
                    </a:cubicBezTo>
                    <a:cubicBezTo>
                      <a:pt x="1499749" y="1285244"/>
                      <a:pt x="1480511" y="1285243"/>
                      <a:pt x="1461275" y="1285244"/>
                    </a:cubicBezTo>
                    <a:lnTo>
                      <a:pt x="1461275" y="1337600"/>
                    </a:lnTo>
                    <a:lnTo>
                      <a:pt x="1518985" y="1337600"/>
                    </a:lnTo>
                    <a:cubicBezTo>
                      <a:pt x="1540095" y="1337600"/>
                      <a:pt x="1557206" y="1354713"/>
                      <a:pt x="1557206" y="1375821"/>
                    </a:cubicBezTo>
                    <a:lnTo>
                      <a:pt x="1557207" y="1375820"/>
                    </a:lnTo>
                    <a:cubicBezTo>
                      <a:pt x="1557206" y="1396928"/>
                      <a:pt x="1540095" y="1414041"/>
                      <a:pt x="1518986" y="1414041"/>
                    </a:cubicBezTo>
                    <a:cubicBezTo>
                      <a:pt x="1499750" y="1414041"/>
                      <a:pt x="1480511" y="1414041"/>
                      <a:pt x="1461275" y="1414042"/>
                    </a:cubicBezTo>
                    <a:lnTo>
                      <a:pt x="1461275" y="1466398"/>
                    </a:lnTo>
                    <a:lnTo>
                      <a:pt x="1518985" y="1466398"/>
                    </a:lnTo>
                    <a:cubicBezTo>
                      <a:pt x="1540095" y="1466398"/>
                      <a:pt x="1557206" y="1483509"/>
                      <a:pt x="1557206" y="1504618"/>
                    </a:cubicBezTo>
                    <a:lnTo>
                      <a:pt x="1557207" y="1504619"/>
                    </a:lnTo>
                    <a:cubicBezTo>
                      <a:pt x="1557207" y="1525727"/>
                      <a:pt x="1540094" y="1542838"/>
                      <a:pt x="1518986" y="1542839"/>
                    </a:cubicBezTo>
                    <a:cubicBezTo>
                      <a:pt x="1499749" y="1542839"/>
                      <a:pt x="1480511" y="1542838"/>
                      <a:pt x="1461275" y="1542839"/>
                    </a:cubicBezTo>
                    <a:lnTo>
                      <a:pt x="1461274" y="1575412"/>
                    </a:lnTo>
                    <a:lnTo>
                      <a:pt x="2226550" y="1494978"/>
                    </a:lnTo>
                    <a:cubicBezTo>
                      <a:pt x="2247542" y="1492772"/>
                      <a:pt x="2266350" y="1508001"/>
                      <a:pt x="2268556" y="1528995"/>
                    </a:cubicBezTo>
                    <a:cubicBezTo>
                      <a:pt x="2270763" y="1549988"/>
                      <a:pt x="2255534" y="1568794"/>
                      <a:pt x="2234542" y="1571000"/>
                    </a:cubicBezTo>
                    <a:cubicBezTo>
                      <a:pt x="1972686" y="1598522"/>
                      <a:pt x="1710833" y="1626046"/>
                      <a:pt x="1448978" y="1653567"/>
                    </a:cubicBezTo>
                    <a:cubicBezTo>
                      <a:pt x="1427984" y="1655774"/>
                      <a:pt x="1409178" y="1640544"/>
                      <a:pt x="1406971" y="1619551"/>
                    </a:cubicBezTo>
                    <a:cubicBezTo>
                      <a:pt x="1406474" y="1614827"/>
                      <a:pt x="1406862" y="1610214"/>
                      <a:pt x="1410805" y="1606610"/>
                    </a:cubicBezTo>
                    <a:lnTo>
                      <a:pt x="1410312" y="1605422"/>
                    </a:lnTo>
                    <a:lnTo>
                      <a:pt x="1410312" y="1542839"/>
                    </a:lnTo>
                    <a:lnTo>
                      <a:pt x="1352603" y="1542841"/>
                    </a:lnTo>
                    <a:cubicBezTo>
                      <a:pt x="1331494" y="1542841"/>
                      <a:pt x="1314382" y="1525729"/>
                      <a:pt x="1314382" y="1504619"/>
                    </a:cubicBezTo>
                    <a:cubicBezTo>
                      <a:pt x="1314382" y="1483510"/>
                      <a:pt x="1331493" y="1466397"/>
                      <a:pt x="1352603" y="1466398"/>
                    </a:cubicBezTo>
                    <a:lnTo>
                      <a:pt x="1410312" y="1466398"/>
                    </a:lnTo>
                    <a:lnTo>
                      <a:pt x="1410313" y="1414042"/>
                    </a:lnTo>
                    <a:lnTo>
                      <a:pt x="1352603" y="1414042"/>
                    </a:lnTo>
                    <a:cubicBezTo>
                      <a:pt x="1331494" y="1414041"/>
                      <a:pt x="1314383" y="1396930"/>
                      <a:pt x="1314382" y="1375820"/>
                    </a:cubicBezTo>
                    <a:cubicBezTo>
                      <a:pt x="1314383" y="1354713"/>
                      <a:pt x="1331494" y="1337600"/>
                      <a:pt x="1352603" y="1337601"/>
                    </a:cubicBezTo>
                    <a:lnTo>
                      <a:pt x="1410312" y="1337600"/>
                    </a:lnTo>
                    <a:lnTo>
                      <a:pt x="1410312" y="1285244"/>
                    </a:lnTo>
                    <a:lnTo>
                      <a:pt x="1352603" y="1285244"/>
                    </a:lnTo>
                    <a:cubicBezTo>
                      <a:pt x="1331494" y="1285244"/>
                      <a:pt x="1314381" y="1268133"/>
                      <a:pt x="1314382" y="1247024"/>
                    </a:cubicBezTo>
                    <a:close/>
                    <a:moveTo>
                      <a:pt x="1171967" y="72000"/>
                    </a:moveTo>
                    <a:lnTo>
                      <a:pt x="1171967" y="288000"/>
                    </a:lnTo>
                    <a:cubicBezTo>
                      <a:pt x="1171967" y="327765"/>
                      <a:pt x="1204202" y="360000"/>
                      <a:pt x="1243967" y="360000"/>
                    </a:cubicBezTo>
                    <a:cubicBezTo>
                      <a:pt x="1283732" y="360000"/>
                      <a:pt x="1315967" y="327765"/>
                      <a:pt x="1315967" y="288000"/>
                    </a:cubicBezTo>
                    <a:lnTo>
                      <a:pt x="1315967" y="72000"/>
                    </a:lnTo>
                    <a:cubicBezTo>
                      <a:pt x="1315967" y="32235"/>
                      <a:pt x="1283732" y="0"/>
                      <a:pt x="1243967" y="0"/>
                    </a:cubicBezTo>
                    <a:cubicBezTo>
                      <a:pt x="1204202" y="0"/>
                      <a:pt x="1171967" y="32235"/>
                      <a:pt x="1171967" y="72000"/>
                    </a:cubicBezTo>
                    <a:close/>
                    <a:moveTo>
                      <a:pt x="1171966" y="2470049"/>
                    </a:moveTo>
                    <a:lnTo>
                      <a:pt x="1171966" y="2686049"/>
                    </a:lnTo>
                    <a:cubicBezTo>
                      <a:pt x="1171966" y="2725814"/>
                      <a:pt x="1204201" y="2758049"/>
                      <a:pt x="1243966" y="2758049"/>
                    </a:cubicBezTo>
                    <a:cubicBezTo>
                      <a:pt x="1283731" y="2758049"/>
                      <a:pt x="1315966" y="2725814"/>
                      <a:pt x="1315966" y="2686049"/>
                    </a:cubicBezTo>
                    <a:lnTo>
                      <a:pt x="1315966" y="2470049"/>
                    </a:lnTo>
                    <a:cubicBezTo>
                      <a:pt x="1315966" y="2430284"/>
                      <a:pt x="1283731" y="2398049"/>
                      <a:pt x="1243966" y="2398049"/>
                    </a:cubicBezTo>
                    <a:cubicBezTo>
                      <a:pt x="1204201" y="2398049"/>
                      <a:pt x="1171966" y="2430284"/>
                      <a:pt x="1171966" y="2470049"/>
                    </a:cubicBezTo>
                    <a:close/>
                    <a:moveTo>
                      <a:pt x="515345" y="1370958"/>
                    </a:moveTo>
                    <a:cubicBezTo>
                      <a:pt x="515344" y="1558300"/>
                      <a:pt x="586814" y="1745642"/>
                      <a:pt x="729750" y="1888579"/>
                    </a:cubicBezTo>
                    <a:cubicBezTo>
                      <a:pt x="1015625" y="2174454"/>
                      <a:pt x="1479119" y="2174454"/>
                      <a:pt x="1764994" y="1888580"/>
                    </a:cubicBezTo>
                    <a:lnTo>
                      <a:pt x="1940572" y="1713001"/>
                    </a:lnTo>
                    <a:lnTo>
                      <a:pt x="2136413" y="1713002"/>
                    </a:lnTo>
                    <a:cubicBezTo>
                      <a:pt x="2215124" y="1713001"/>
                      <a:pt x="2278929" y="1649195"/>
                      <a:pt x="2278929" y="1570486"/>
                    </a:cubicBezTo>
                    <a:lnTo>
                      <a:pt x="2278929" y="1374645"/>
                    </a:lnTo>
                    <a:lnTo>
                      <a:pt x="2282614" y="1370959"/>
                    </a:lnTo>
                    <a:lnTo>
                      <a:pt x="2278929" y="1367272"/>
                    </a:lnTo>
                    <a:lnTo>
                      <a:pt x="2278929" y="1171432"/>
                    </a:lnTo>
                    <a:cubicBezTo>
                      <a:pt x="2278929" y="1092722"/>
                      <a:pt x="2215123" y="1028916"/>
                      <a:pt x="2136413" y="1028916"/>
                    </a:cubicBezTo>
                    <a:lnTo>
                      <a:pt x="1940571" y="1028916"/>
                    </a:lnTo>
                    <a:cubicBezTo>
                      <a:pt x="1882045" y="970390"/>
                      <a:pt x="1823519" y="911862"/>
                      <a:pt x="1764993" y="853336"/>
                    </a:cubicBezTo>
                    <a:cubicBezTo>
                      <a:pt x="1479118" y="567461"/>
                      <a:pt x="1015625" y="567462"/>
                      <a:pt x="729750" y="853336"/>
                    </a:cubicBezTo>
                    <a:cubicBezTo>
                      <a:pt x="586813" y="996273"/>
                      <a:pt x="515344" y="1183616"/>
                      <a:pt x="515345" y="1370958"/>
                    </a:cubicBezTo>
                    <a:close/>
                    <a:moveTo>
                      <a:pt x="388776" y="2386770"/>
                    </a:moveTo>
                    <a:cubicBezTo>
                      <a:pt x="388776" y="2405196"/>
                      <a:pt x="395805" y="2423622"/>
                      <a:pt x="409865" y="2437681"/>
                    </a:cubicBezTo>
                    <a:cubicBezTo>
                      <a:pt x="437983" y="2465800"/>
                      <a:pt x="483570" y="2465800"/>
                      <a:pt x="511688" y="2437681"/>
                    </a:cubicBezTo>
                    <a:lnTo>
                      <a:pt x="664423" y="2284946"/>
                    </a:lnTo>
                    <a:cubicBezTo>
                      <a:pt x="692541" y="2256828"/>
                      <a:pt x="692541" y="2211241"/>
                      <a:pt x="664423" y="2183123"/>
                    </a:cubicBezTo>
                    <a:cubicBezTo>
                      <a:pt x="636305" y="2155005"/>
                      <a:pt x="590718" y="2155005"/>
                      <a:pt x="562599" y="2183123"/>
                    </a:cubicBezTo>
                    <a:lnTo>
                      <a:pt x="409865" y="2335858"/>
                    </a:lnTo>
                    <a:cubicBezTo>
                      <a:pt x="395805" y="2349917"/>
                      <a:pt x="388776" y="2368343"/>
                      <a:pt x="388776" y="2386770"/>
                    </a:cubicBezTo>
                    <a:close/>
                    <a:moveTo>
                      <a:pt x="388776" y="365689"/>
                    </a:moveTo>
                    <a:cubicBezTo>
                      <a:pt x="388776" y="384115"/>
                      <a:pt x="395805" y="402541"/>
                      <a:pt x="409865" y="416600"/>
                    </a:cubicBezTo>
                    <a:lnTo>
                      <a:pt x="562599" y="569335"/>
                    </a:lnTo>
                    <a:cubicBezTo>
                      <a:pt x="590718" y="597454"/>
                      <a:pt x="636305" y="597454"/>
                      <a:pt x="664423" y="569335"/>
                    </a:cubicBezTo>
                    <a:cubicBezTo>
                      <a:pt x="692541" y="541217"/>
                      <a:pt x="692541" y="495630"/>
                      <a:pt x="664423" y="467512"/>
                    </a:cubicBezTo>
                    <a:lnTo>
                      <a:pt x="511688" y="314777"/>
                    </a:lnTo>
                    <a:cubicBezTo>
                      <a:pt x="483570" y="286659"/>
                      <a:pt x="437983" y="286659"/>
                      <a:pt x="409865" y="314777"/>
                    </a:cubicBezTo>
                    <a:cubicBezTo>
                      <a:pt x="395805" y="328836"/>
                      <a:pt x="388776" y="347262"/>
                      <a:pt x="388776" y="365689"/>
                    </a:cubicBezTo>
                    <a:close/>
                    <a:moveTo>
                      <a:pt x="0" y="1379024"/>
                    </a:moveTo>
                    <a:cubicBezTo>
                      <a:pt x="0" y="1418789"/>
                      <a:pt x="32235" y="1451024"/>
                      <a:pt x="72000" y="1451024"/>
                    </a:cubicBezTo>
                    <a:lnTo>
                      <a:pt x="288000" y="1451024"/>
                    </a:lnTo>
                    <a:cubicBezTo>
                      <a:pt x="327765" y="1451024"/>
                      <a:pt x="360000" y="1418789"/>
                      <a:pt x="360000" y="1379024"/>
                    </a:cubicBezTo>
                    <a:cubicBezTo>
                      <a:pt x="360000" y="1339259"/>
                      <a:pt x="327765" y="1307024"/>
                      <a:pt x="288000" y="1307024"/>
                    </a:cubicBezTo>
                    <a:lnTo>
                      <a:pt x="72000" y="1307024"/>
                    </a:lnTo>
                    <a:cubicBezTo>
                      <a:pt x="32235" y="1307024"/>
                      <a:pt x="0" y="1339259"/>
                      <a:pt x="0" y="137902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Isosceles Triangle 5">
                <a:extLst>
                  <a:ext uri="{FF2B5EF4-FFF2-40B4-BE49-F238E27FC236}">
                    <a16:creationId xmlns:a16="http://schemas.microsoft.com/office/drawing/2014/main" id="{B2BDDF8C-8D2C-4698-9A6D-DBB60BD48C3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00000">
                <a:off x="1773851" y="3162921"/>
                <a:ext cx="135550" cy="135404"/>
              </a:xfrm>
              <a:custGeom>
                <a:avLst/>
                <a:gdLst/>
                <a:ahLst/>
                <a:cxnLst/>
                <a:rect l="l" t="t" r="r" b="b"/>
                <a:pathLst>
                  <a:path w="3229104" h="3225610">
                    <a:moveTo>
                      <a:pt x="2311104" y="907633"/>
                    </a:moveTo>
                    <a:lnTo>
                      <a:pt x="3229104" y="907633"/>
                    </a:lnTo>
                    <a:lnTo>
                      <a:pt x="1769979" y="3097491"/>
                    </a:lnTo>
                    <a:close/>
                    <a:moveTo>
                      <a:pt x="823" y="907633"/>
                    </a:moveTo>
                    <a:lnTo>
                      <a:pt x="918823" y="907633"/>
                    </a:lnTo>
                    <a:lnTo>
                      <a:pt x="1498048" y="3135591"/>
                    </a:lnTo>
                    <a:close/>
                    <a:moveTo>
                      <a:pt x="1036980" y="907632"/>
                    </a:moveTo>
                    <a:lnTo>
                      <a:pt x="2192122" y="907632"/>
                    </a:lnTo>
                    <a:lnTo>
                      <a:pt x="1614551" y="3225610"/>
                    </a:lnTo>
                    <a:close/>
                    <a:moveTo>
                      <a:pt x="2769693" y="0"/>
                    </a:moveTo>
                    <a:lnTo>
                      <a:pt x="3229104" y="792088"/>
                    </a:lnTo>
                    <a:lnTo>
                      <a:pt x="2310282" y="792088"/>
                    </a:lnTo>
                    <a:close/>
                    <a:moveTo>
                      <a:pt x="1732713" y="0"/>
                    </a:moveTo>
                    <a:lnTo>
                      <a:pt x="2651535" y="0"/>
                    </a:lnTo>
                    <a:lnTo>
                      <a:pt x="2192124" y="792088"/>
                    </a:lnTo>
                    <a:close/>
                    <a:moveTo>
                      <a:pt x="1614553" y="0"/>
                    </a:moveTo>
                    <a:lnTo>
                      <a:pt x="2073964" y="792088"/>
                    </a:lnTo>
                    <a:lnTo>
                      <a:pt x="1155142" y="792088"/>
                    </a:lnTo>
                    <a:close/>
                    <a:moveTo>
                      <a:pt x="577571" y="0"/>
                    </a:moveTo>
                    <a:lnTo>
                      <a:pt x="1496393" y="0"/>
                    </a:lnTo>
                    <a:lnTo>
                      <a:pt x="1036982" y="792088"/>
                    </a:lnTo>
                    <a:close/>
                    <a:moveTo>
                      <a:pt x="459411" y="0"/>
                    </a:moveTo>
                    <a:lnTo>
                      <a:pt x="918822" y="792088"/>
                    </a:lnTo>
                    <a:lnTo>
                      <a:pt x="0" y="79208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 dirty="0"/>
              </a:p>
            </p:txBody>
          </p:sp>
        </p:grpSp>
      </p:grpSp>
      <p:grpSp>
        <p:nvGrpSpPr>
          <p:cNvPr id="4" name="示意圖2"/>
          <p:cNvGrpSpPr/>
          <p:nvPr/>
        </p:nvGrpSpPr>
        <p:grpSpPr>
          <a:xfrm>
            <a:off x="5868499" y="5052488"/>
            <a:ext cx="2818301" cy="1085786"/>
            <a:chOff x="5868499" y="5052488"/>
            <a:chExt cx="2818301" cy="1085786"/>
          </a:xfrm>
        </p:grpSpPr>
        <p:grpSp>
          <p:nvGrpSpPr>
            <p:cNvPr id="71" name="專冊"/>
            <p:cNvGrpSpPr/>
            <p:nvPr/>
          </p:nvGrpSpPr>
          <p:grpSpPr>
            <a:xfrm>
              <a:off x="5868499" y="5300624"/>
              <a:ext cx="1141711" cy="750333"/>
              <a:chOff x="1547664" y="843558"/>
              <a:chExt cx="3130550" cy="2057400"/>
            </a:xfrm>
          </p:grpSpPr>
          <p:pic>
            <p:nvPicPr>
              <p:cNvPr id="72" name="專冊圖" descr="D:\h10882_old\賦稅\統計e學中心(local)\影片主題\03 財稅資料的家庭所得分配為何與主計總處調查結果不同\icons\專冊.調查報告\path5791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843558"/>
                <a:ext cx="3130550" cy="2057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3" name="綜所專冊文字"/>
              <p:cNvSpPr txBox="1"/>
              <p:nvPr/>
            </p:nvSpPr>
            <p:spPr>
              <a:xfrm>
                <a:off x="2165959" y="1545634"/>
                <a:ext cx="2264512" cy="1097095"/>
              </a:xfrm>
              <a:prstGeom prst="rect">
                <a:avLst/>
              </a:prstGeom>
              <a:noFill/>
              <a:ln w="57150" cap="rnd">
                <a:solidFill>
                  <a:srgbClr val="FAC76C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1000" b="1" dirty="0">
                    <a:solidFill>
                      <a:srgbClr val="FAC76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綜合所得稅</a:t>
                </a:r>
                <a:endParaRPr lang="en-US" altLang="zh-TW" sz="1000" b="1" dirty="0">
                  <a:solidFill>
                    <a:srgbClr val="FAC76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000" b="1" dirty="0">
                    <a:solidFill>
                      <a:srgbClr val="FAC76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統計專冊</a:t>
                </a:r>
              </a:p>
            </p:txBody>
          </p:sp>
          <p:pic>
            <p:nvPicPr>
              <p:cNvPr id="74" name="梅花" descr="D:\h10882_old\賦稅\統計e學中心(local)\影片主題\03 財稅資料的家庭所得分配為何與主計總處調查結果不同\icons\專冊.調查報告\flower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3720" y="2536476"/>
                <a:ext cx="288280" cy="288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5" name="家庭收支"/>
            <p:cNvGrpSpPr/>
            <p:nvPr/>
          </p:nvGrpSpPr>
          <p:grpSpPr>
            <a:xfrm>
              <a:off x="7822704" y="5052488"/>
              <a:ext cx="864096" cy="1085786"/>
              <a:chOff x="5868144" y="1131590"/>
              <a:chExt cx="2292232" cy="2880320"/>
            </a:xfrm>
          </p:grpSpPr>
          <p:sp>
            <p:nvSpPr>
              <p:cNvPr id="76" name="側邊陰影"/>
              <p:cNvSpPr/>
              <p:nvPr/>
            </p:nvSpPr>
            <p:spPr>
              <a:xfrm>
                <a:off x="8100392" y="1132320"/>
                <a:ext cx="59984" cy="280758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77" name="書刊底色"/>
              <p:cNvSpPr/>
              <p:nvPr/>
            </p:nvSpPr>
            <p:spPr>
              <a:xfrm>
                <a:off x="5868144" y="1178372"/>
                <a:ext cx="2232248" cy="2808312"/>
              </a:xfrm>
              <a:prstGeom prst="rect">
                <a:avLst/>
              </a:prstGeom>
              <a:solidFill>
                <a:srgbClr val="FEDB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78" name="下方陰影"/>
              <p:cNvSpPr/>
              <p:nvPr/>
            </p:nvSpPr>
            <p:spPr>
              <a:xfrm>
                <a:off x="5868144" y="3939902"/>
                <a:ext cx="2290336" cy="72008"/>
              </a:xfrm>
              <a:prstGeom prst="parallelogram">
                <a:avLst>
                  <a:gd name="adj" fmla="val 84966"/>
                </a:avLst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grpSp>
            <p:nvGrpSpPr>
              <p:cNvPr id="79" name="下橫"/>
              <p:cNvGrpSpPr/>
              <p:nvPr/>
            </p:nvGrpSpPr>
            <p:grpSpPr>
              <a:xfrm>
                <a:off x="5868144" y="3651870"/>
                <a:ext cx="2232248" cy="360040"/>
                <a:chOff x="5868144" y="3651870"/>
                <a:chExt cx="2232248" cy="360040"/>
              </a:xfrm>
            </p:grpSpPr>
            <p:sp>
              <p:nvSpPr>
                <p:cNvPr id="91" name="矩形 90"/>
                <p:cNvSpPr/>
                <p:nvPr/>
              </p:nvSpPr>
              <p:spPr>
                <a:xfrm>
                  <a:off x="5868144" y="3651870"/>
                  <a:ext cx="2232248" cy="360040"/>
                </a:xfrm>
                <a:prstGeom prst="rect">
                  <a:avLst/>
                </a:prstGeom>
                <a:solidFill>
                  <a:srgbClr val="E9618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92" name="平行四邊形 91"/>
                <p:cNvSpPr/>
                <p:nvPr/>
              </p:nvSpPr>
              <p:spPr>
                <a:xfrm>
                  <a:off x="6084168" y="3651870"/>
                  <a:ext cx="432048" cy="360040"/>
                </a:xfrm>
                <a:prstGeom prst="parallelogram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93" name="平行四邊形 92"/>
                <p:cNvSpPr/>
                <p:nvPr/>
              </p:nvSpPr>
              <p:spPr>
                <a:xfrm>
                  <a:off x="6504384" y="3651870"/>
                  <a:ext cx="432048" cy="360040"/>
                </a:xfrm>
                <a:prstGeom prst="parallelogram">
                  <a:avLst/>
                </a:prstGeom>
                <a:solidFill>
                  <a:srgbClr val="FAC7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98" name="平行四邊形 97"/>
                <p:cNvSpPr/>
                <p:nvPr/>
              </p:nvSpPr>
              <p:spPr>
                <a:xfrm>
                  <a:off x="6924600" y="3651870"/>
                  <a:ext cx="432048" cy="360040"/>
                </a:xfrm>
                <a:prstGeom prst="parallelogram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</p:grpSp>
          <p:pic>
            <p:nvPicPr>
              <p:cNvPr id="80" name="house" descr="D:\h10882_old\賦稅\統計e學中心(local)\影片主題\03 財稅資料的家庭所得分配為何與主計總處調查結果不同\icons\專冊.調查報告\house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98220" y="2581746"/>
                <a:ext cx="926108" cy="926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1" name="家庭收支文字"/>
              <p:cNvSpPr txBox="1"/>
              <p:nvPr/>
            </p:nvSpPr>
            <p:spPr>
              <a:xfrm>
                <a:off x="6148574" y="1617643"/>
                <a:ext cx="1850631" cy="1061392"/>
              </a:xfrm>
              <a:prstGeom prst="rect">
                <a:avLst/>
              </a:prstGeom>
              <a:noFill/>
              <a:ln w="57150" cap="rnd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家庭收支</a:t>
                </a:r>
                <a:endParaRPr lang="en-US" altLang="zh-TW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調查報告</a:t>
                </a:r>
              </a:p>
            </p:txBody>
          </p:sp>
          <p:grpSp>
            <p:nvGrpSpPr>
              <p:cNvPr id="82" name="主計logo"/>
              <p:cNvGrpSpPr/>
              <p:nvPr/>
            </p:nvGrpSpPr>
            <p:grpSpPr>
              <a:xfrm>
                <a:off x="6022255" y="1300328"/>
                <a:ext cx="349945" cy="412698"/>
                <a:chOff x="3781829" y="3107938"/>
                <a:chExt cx="464122" cy="547350"/>
              </a:xfrm>
            </p:grpSpPr>
            <p:sp>
              <p:nvSpPr>
                <p:cNvPr id="87" name="手繪多邊形 86"/>
                <p:cNvSpPr/>
                <p:nvPr/>
              </p:nvSpPr>
              <p:spPr>
                <a:xfrm>
                  <a:off x="3781829" y="3413986"/>
                  <a:ext cx="464122" cy="241302"/>
                </a:xfrm>
                <a:custGeom>
                  <a:avLst/>
                  <a:gdLst>
                    <a:gd name="connsiteX0" fmla="*/ 1052 w 461719"/>
                    <a:gd name="connsiteY0" fmla="*/ 235559 h 236218"/>
                    <a:gd name="connsiteX1" fmla="*/ 170597 w 461719"/>
                    <a:gd name="connsiteY1" fmla="*/ 77444 h 236218"/>
                    <a:gd name="connsiteX2" fmla="*/ 364907 w 461719"/>
                    <a:gd name="connsiteY2" fmla="*/ 3149 h 236218"/>
                    <a:gd name="connsiteX3" fmla="*/ 433487 w 461719"/>
                    <a:gd name="connsiteY3" fmla="*/ 22199 h 236218"/>
                    <a:gd name="connsiteX4" fmla="*/ 460157 w 461719"/>
                    <a:gd name="connsiteY4" fmla="*/ 98399 h 236218"/>
                    <a:gd name="connsiteX5" fmla="*/ 391577 w 461719"/>
                    <a:gd name="connsiteY5" fmla="*/ 182219 h 236218"/>
                    <a:gd name="connsiteX6" fmla="*/ 395387 w 461719"/>
                    <a:gd name="connsiteY6" fmla="*/ 132689 h 236218"/>
                    <a:gd name="connsiteX7" fmla="*/ 364907 w 461719"/>
                    <a:gd name="connsiteY7" fmla="*/ 92684 h 236218"/>
                    <a:gd name="connsiteX8" fmla="*/ 305852 w 461719"/>
                    <a:gd name="connsiteY8" fmla="*/ 96494 h 236218"/>
                    <a:gd name="connsiteX9" fmla="*/ 252512 w 461719"/>
                    <a:gd name="connsiteY9" fmla="*/ 132689 h 236218"/>
                    <a:gd name="connsiteX10" fmla="*/ 1052 w 461719"/>
                    <a:gd name="connsiteY10" fmla="*/ 235559 h 236218"/>
                    <a:gd name="connsiteX0" fmla="*/ 800 w 461467"/>
                    <a:gd name="connsiteY0" fmla="*/ 235559 h 235837"/>
                    <a:gd name="connsiteX1" fmla="*/ 170345 w 461467"/>
                    <a:gd name="connsiteY1" fmla="*/ 77444 h 235837"/>
                    <a:gd name="connsiteX2" fmla="*/ 364655 w 461467"/>
                    <a:gd name="connsiteY2" fmla="*/ 3149 h 235837"/>
                    <a:gd name="connsiteX3" fmla="*/ 433235 w 461467"/>
                    <a:gd name="connsiteY3" fmla="*/ 22199 h 235837"/>
                    <a:gd name="connsiteX4" fmla="*/ 459905 w 461467"/>
                    <a:gd name="connsiteY4" fmla="*/ 98399 h 235837"/>
                    <a:gd name="connsiteX5" fmla="*/ 391325 w 461467"/>
                    <a:gd name="connsiteY5" fmla="*/ 182219 h 235837"/>
                    <a:gd name="connsiteX6" fmla="*/ 395135 w 461467"/>
                    <a:gd name="connsiteY6" fmla="*/ 132689 h 235837"/>
                    <a:gd name="connsiteX7" fmla="*/ 364655 w 461467"/>
                    <a:gd name="connsiteY7" fmla="*/ 92684 h 235837"/>
                    <a:gd name="connsiteX8" fmla="*/ 305600 w 461467"/>
                    <a:gd name="connsiteY8" fmla="*/ 96494 h 235837"/>
                    <a:gd name="connsiteX9" fmla="*/ 240830 w 461467"/>
                    <a:gd name="connsiteY9" fmla="*/ 115544 h 235837"/>
                    <a:gd name="connsiteX10" fmla="*/ 800 w 461467"/>
                    <a:gd name="connsiteY10" fmla="*/ 235559 h 235837"/>
                    <a:gd name="connsiteX0" fmla="*/ 800 w 461467"/>
                    <a:gd name="connsiteY0" fmla="*/ 235559 h 235841"/>
                    <a:gd name="connsiteX1" fmla="*/ 170345 w 461467"/>
                    <a:gd name="connsiteY1" fmla="*/ 77444 h 235841"/>
                    <a:gd name="connsiteX2" fmla="*/ 364655 w 461467"/>
                    <a:gd name="connsiteY2" fmla="*/ 3149 h 235841"/>
                    <a:gd name="connsiteX3" fmla="*/ 433235 w 461467"/>
                    <a:gd name="connsiteY3" fmla="*/ 22199 h 235841"/>
                    <a:gd name="connsiteX4" fmla="*/ 459905 w 461467"/>
                    <a:gd name="connsiteY4" fmla="*/ 98399 h 235841"/>
                    <a:gd name="connsiteX5" fmla="*/ 391325 w 461467"/>
                    <a:gd name="connsiteY5" fmla="*/ 182219 h 235841"/>
                    <a:gd name="connsiteX6" fmla="*/ 395135 w 461467"/>
                    <a:gd name="connsiteY6" fmla="*/ 132689 h 235841"/>
                    <a:gd name="connsiteX7" fmla="*/ 364655 w 461467"/>
                    <a:gd name="connsiteY7" fmla="*/ 92684 h 235841"/>
                    <a:gd name="connsiteX8" fmla="*/ 240830 w 461467"/>
                    <a:gd name="connsiteY8" fmla="*/ 115544 h 235841"/>
                    <a:gd name="connsiteX9" fmla="*/ 800 w 461467"/>
                    <a:gd name="connsiteY9" fmla="*/ 235559 h 235841"/>
                    <a:gd name="connsiteX0" fmla="*/ 800 w 483108"/>
                    <a:gd name="connsiteY0" fmla="*/ 244235 h 244517"/>
                    <a:gd name="connsiteX1" fmla="*/ 170345 w 483108"/>
                    <a:gd name="connsiteY1" fmla="*/ 86120 h 244517"/>
                    <a:gd name="connsiteX2" fmla="*/ 364655 w 483108"/>
                    <a:gd name="connsiteY2" fmla="*/ 11825 h 244517"/>
                    <a:gd name="connsiteX3" fmla="*/ 477050 w 483108"/>
                    <a:gd name="connsiteY3" fmla="*/ 9920 h 244517"/>
                    <a:gd name="connsiteX4" fmla="*/ 459905 w 483108"/>
                    <a:gd name="connsiteY4" fmla="*/ 107075 h 244517"/>
                    <a:gd name="connsiteX5" fmla="*/ 391325 w 483108"/>
                    <a:gd name="connsiteY5" fmla="*/ 190895 h 244517"/>
                    <a:gd name="connsiteX6" fmla="*/ 395135 w 483108"/>
                    <a:gd name="connsiteY6" fmla="*/ 141365 h 244517"/>
                    <a:gd name="connsiteX7" fmla="*/ 364655 w 483108"/>
                    <a:gd name="connsiteY7" fmla="*/ 101360 h 244517"/>
                    <a:gd name="connsiteX8" fmla="*/ 240830 w 483108"/>
                    <a:gd name="connsiteY8" fmla="*/ 124220 h 244517"/>
                    <a:gd name="connsiteX9" fmla="*/ 800 w 483108"/>
                    <a:gd name="connsiteY9" fmla="*/ 244235 h 244517"/>
                    <a:gd name="connsiteX0" fmla="*/ 491 w 482799"/>
                    <a:gd name="connsiteY0" fmla="*/ 244549 h 244756"/>
                    <a:gd name="connsiteX1" fmla="*/ 183371 w 482799"/>
                    <a:gd name="connsiteY1" fmla="*/ 92149 h 244756"/>
                    <a:gd name="connsiteX2" fmla="*/ 364346 w 482799"/>
                    <a:gd name="connsiteY2" fmla="*/ 12139 h 244756"/>
                    <a:gd name="connsiteX3" fmla="*/ 476741 w 482799"/>
                    <a:gd name="connsiteY3" fmla="*/ 10234 h 244756"/>
                    <a:gd name="connsiteX4" fmla="*/ 459596 w 482799"/>
                    <a:gd name="connsiteY4" fmla="*/ 107389 h 244756"/>
                    <a:gd name="connsiteX5" fmla="*/ 391016 w 482799"/>
                    <a:gd name="connsiteY5" fmla="*/ 191209 h 244756"/>
                    <a:gd name="connsiteX6" fmla="*/ 394826 w 482799"/>
                    <a:gd name="connsiteY6" fmla="*/ 141679 h 244756"/>
                    <a:gd name="connsiteX7" fmla="*/ 364346 w 482799"/>
                    <a:gd name="connsiteY7" fmla="*/ 101674 h 244756"/>
                    <a:gd name="connsiteX8" fmla="*/ 240521 w 482799"/>
                    <a:gd name="connsiteY8" fmla="*/ 124534 h 244756"/>
                    <a:gd name="connsiteX9" fmla="*/ 491 w 482799"/>
                    <a:gd name="connsiteY9" fmla="*/ 244549 h 244756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4167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3405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4826 w 483172"/>
                    <a:gd name="connsiteY6" fmla="*/ 134059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2921 w 483172"/>
                    <a:gd name="connsiteY6" fmla="*/ 132154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4296"/>
                    <a:gd name="connsiteY0" fmla="*/ 244549 h 244760"/>
                    <a:gd name="connsiteX1" fmla="*/ 183371 w 484296"/>
                    <a:gd name="connsiteY1" fmla="*/ 92149 h 244760"/>
                    <a:gd name="connsiteX2" fmla="*/ 364346 w 484296"/>
                    <a:gd name="connsiteY2" fmla="*/ 12139 h 244760"/>
                    <a:gd name="connsiteX3" fmla="*/ 476741 w 484296"/>
                    <a:gd name="connsiteY3" fmla="*/ 10234 h 244760"/>
                    <a:gd name="connsiteX4" fmla="*/ 463406 w 484296"/>
                    <a:gd name="connsiteY4" fmla="*/ 107389 h 244760"/>
                    <a:gd name="connsiteX5" fmla="*/ 377681 w 484296"/>
                    <a:gd name="connsiteY5" fmla="*/ 193114 h 244760"/>
                    <a:gd name="connsiteX6" fmla="*/ 392921 w 484296"/>
                    <a:gd name="connsiteY6" fmla="*/ 132154 h 244760"/>
                    <a:gd name="connsiteX7" fmla="*/ 368156 w 484296"/>
                    <a:gd name="connsiteY7" fmla="*/ 90244 h 244760"/>
                    <a:gd name="connsiteX8" fmla="*/ 240521 w 484296"/>
                    <a:gd name="connsiteY8" fmla="*/ 124534 h 244760"/>
                    <a:gd name="connsiteX9" fmla="*/ 491 w 484296"/>
                    <a:gd name="connsiteY9" fmla="*/ 244549 h 244760"/>
                    <a:gd name="connsiteX0" fmla="*/ 270 w 484075"/>
                    <a:gd name="connsiteY0" fmla="*/ 244871 h 245016"/>
                    <a:gd name="connsiteX1" fmla="*/ 196485 w 484075"/>
                    <a:gd name="connsiteY1" fmla="*/ 98186 h 245016"/>
                    <a:gd name="connsiteX2" fmla="*/ 364125 w 484075"/>
                    <a:gd name="connsiteY2" fmla="*/ 12461 h 245016"/>
                    <a:gd name="connsiteX3" fmla="*/ 476520 w 484075"/>
                    <a:gd name="connsiteY3" fmla="*/ 10556 h 245016"/>
                    <a:gd name="connsiteX4" fmla="*/ 463185 w 484075"/>
                    <a:gd name="connsiteY4" fmla="*/ 107711 h 245016"/>
                    <a:gd name="connsiteX5" fmla="*/ 377460 w 484075"/>
                    <a:gd name="connsiteY5" fmla="*/ 193436 h 245016"/>
                    <a:gd name="connsiteX6" fmla="*/ 392700 w 484075"/>
                    <a:gd name="connsiteY6" fmla="*/ 132476 h 245016"/>
                    <a:gd name="connsiteX7" fmla="*/ 367935 w 484075"/>
                    <a:gd name="connsiteY7" fmla="*/ 90566 h 245016"/>
                    <a:gd name="connsiteX8" fmla="*/ 240300 w 484075"/>
                    <a:gd name="connsiteY8" fmla="*/ 124856 h 245016"/>
                    <a:gd name="connsiteX9" fmla="*/ 270 w 484075"/>
                    <a:gd name="connsiteY9" fmla="*/ 244871 h 245016"/>
                    <a:gd name="connsiteX0" fmla="*/ 302 w 465057"/>
                    <a:gd name="connsiteY0" fmla="*/ 241061 h 241211"/>
                    <a:gd name="connsiteX1" fmla="*/ 177467 w 465057"/>
                    <a:gd name="connsiteY1" fmla="*/ 98186 h 241211"/>
                    <a:gd name="connsiteX2" fmla="*/ 345107 w 465057"/>
                    <a:gd name="connsiteY2" fmla="*/ 12461 h 241211"/>
                    <a:gd name="connsiteX3" fmla="*/ 457502 w 465057"/>
                    <a:gd name="connsiteY3" fmla="*/ 10556 h 241211"/>
                    <a:gd name="connsiteX4" fmla="*/ 444167 w 465057"/>
                    <a:gd name="connsiteY4" fmla="*/ 107711 h 241211"/>
                    <a:gd name="connsiteX5" fmla="*/ 358442 w 465057"/>
                    <a:gd name="connsiteY5" fmla="*/ 193436 h 241211"/>
                    <a:gd name="connsiteX6" fmla="*/ 373682 w 465057"/>
                    <a:gd name="connsiteY6" fmla="*/ 132476 h 241211"/>
                    <a:gd name="connsiteX7" fmla="*/ 348917 w 465057"/>
                    <a:gd name="connsiteY7" fmla="*/ 90566 h 241211"/>
                    <a:gd name="connsiteX8" fmla="*/ 221282 w 465057"/>
                    <a:gd name="connsiteY8" fmla="*/ 124856 h 241211"/>
                    <a:gd name="connsiteX9" fmla="*/ 302 w 465057"/>
                    <a:gd name="connsiteY9" fmla="*/ 241061 h 241211"/>
                    <a:gd name="connsiteX0" fmla="*/ 119 w 464874"/>
                    <a:gd name="connsiteY0" fmla="*/ 241170 h 241300"/>
                    <a:gd name="connsiteX1" fmla="*/ 192524 w 464874"/>
                    <a:gd name="connsiteY1" fmla="*/ 100200 h 241300"/>
                    <a:gd name="connsiteX2" fmla="*/ 344924 w 464874"/>
                    <a:gd name="connsiteY2" fmla="*/ 12570 h 241300"/>
                    <a:gd name="connsiteX3" fmla="*/ 457319 w 464874"/>
                    <a:gd name="connsiteY3" fmla="*/ 10665 h 241300"/>
                    <a:gd name="connsiteX4" fmla="*/ 443984 w 464874"/>
                    <a:gd name="connsiteY4" fmla="*/ 107820 h 241300"/>
                    <a:gd name="connsiteX5" fmla="*/ 358259 w 464874"/>
                    <a:gd name="connsiteY5" fmla="*/ 193545 h 241300"/>
                    <a:gd name="connsiteX6" fmla="*/ 373499 w 464874"/>
                    <a:gd name="connsiteY6" fmla="*/ 132585 h 241300"/>
                    <a:gd name="connsiteX7" fmla="*/ 348734 w 464874"/>
                    <a:gd name="connsiteY7" fmla="*/ 90675 h 241300"/>
                    <a:gd name="connsiteX8" fmla="*/ 221099 w 464874"/>
                    <a:gd name="connsiteY8" fmla="*/ 124965 h 241300"/>
                    <a:gd name="connsiteX9" fmla="*/ 119 w 464874"/>
                    <a:gd name="connsiteY9" fmla="*/ 241170 h 241300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73499 w 464874"/>
                    <a:gd name="connsiteY6" fmla="*/ 13258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84929 w 464874"/>
                    <a:gd name="connsiteY6" fmla="*/ 12115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122"/>
                    <a:gd name="connsiteY0" fmla="*/ 241170 h 241302"/>
                    <a:gd name="connsiteX1" fmla="*/ 192524 w 464122"/>
                    <a:gd name="connsiteY1" fmla="*/ 100200 h 241302"/>
                    <a:gd name="connsiteX2" fmla="*/ 344924 w 464122"/>
                    <a:gd name="connsiteY2" fmla="*/ 12570 h 241302"/>
                    <a:gd name="connsiteX3" fmla="*/ 457319 w 464122"/>
                    <a:gd name="connsiteY3" fmla="*/ 10665 h 241302"/>
                    <a:gd name="connsiteX4" fmla="*/ 443984 w 464122"/>
                    <a:gd name="connsiteY4" fmla="*/ 107820 h 241302"/>
                    <a:gd name="connsiteX5" fmla="*/ 381119 w 464122"/>
                    <a:gd name="connsiteY5" fmla="*/ 161160 h 241302"/>
                    <a:gd name="connsiteX6" fmla="*/ 384929 w 464122"/>
                    <a:gd name="connsiteY6" fmla="*/ 121155 h 241302"/>
                    <a:gd name="connsiteX7" fmla="*/ 354449 w 464122"/>
                    <a:gd name="connsiteY7" fmla="*/ 81150 h 241302"/>
                    <a:gd name="connsiteX8" fmla="*/ 221099 w 464122"/>
                    <a:gd name="connsiteY8" fmla="*/ 124965 h 241302"/>
                    <a:gd name="connsiteX9" fmla="*/ 119 w 464122"/>
                    <a:gd name="connsiteY9" fmla="*/ 241170 h 241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4122" h="241302">
                      <a:moveTo>
                        <a:pt x="119" y="241170"/>
                      </a:moveTo>
                      <a:cubicBezTo>
                        <a:pt x="-4644" y="237043"/>
                        <a:pt x="135057" y="138300"/>
                        <a:pt x="192524" y="100200"/>
                      </a:cubicBezTo>
                      <a:cubicBezTo>
                        <a:pt x="249991" y="62100"/>
                        <a:pt x="300792" y="27492"/>
                        <a:pt x="344924" y="12570"/>
                      </a:cubicBezTo>
                      <a:cubicBezTo>
                        <a:pt x="389056" y="-2352"/>
                        <a:pt x="440809" y="-5210"/>
                        <a:pt x="457319" y="10665"/>
                      </a:cubicBezTo>
                      <a:cubicBezTo>
                        <a:pt x="473829" y="26540"/>
                        <a:pt x="456684" y="82738"/>
                        <a:pt x="443984" y="107820"/>
                      </a:cubicBezTo>
                      <a:cubicBezTo>
                        <a:pt x="431284" y="132902"/>
                        <a:pt x="390961" y="158938"/>
                        <a:pt x="381119" y="161160"/>
                      </a:cubicBezTo>
                      <a:cubicBezTo>
                        <a:pt x="371277" y="163382"/>
                        <a:pt x="389374" y="134490"/>
                        <a:pt x="384929" y="121155"/>
                      </a:cubicBezTo>
                      <a:cubicBezTo>
                        <a:pt x="380484" y="107820"/>
                        <a:pt x="381754" y="80515"/>
                        <a:pt x="354449" y="81150"/>
                      </a:cubicBezTo>
                      <a:cubicBezTo>
                        <a:pt x="327144" y="81785"/>
                        <a:pt x="280154" y="98295"/>
                        <a:pt x="221099" y="124965"/>
                      </a:cubicBezTo>
                      <a:cubicBezTo>
                        <a:pt x="162044" y="151635"/>
                        <a:pt x="4882" y="245298"/>
                        <a:pt x="119" y="241170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88" name="手繪多邊形 87"/>
                <p:cNvSpPr/>
                <p:nvPr/>
              </p:nvSpPr>
              <p:spPr>
                <a:xfrm rot="583542">
                  <a:off x="3787532" y="3173305"/>
                  <a:ext cx="348998" cy="254168"/>
                </a:xfrm>
                <a:custGeom>
                  <a:avLst/>
                  <a:gdLst>
                    <a:gd name="connsiteX0" fmla="*/ 1052 w 461719"/>
                    <a:gd name="connsiteY0" fmla="*/ 235559 h 236218"/>
                    <a:gd name="connsiteX1" fmla="*/ 170597 w 461719"/>
                    <a:gd name="connsiteY1" fmla="*/ 77444 h 236218"/>
                    <a:gd name="connsiteX2" fmla="*/ 364907 w 461719"/>
                    <a:gd name="connsiteY2" fmla="*/ 3149 h 236218"/>
                    <a:gd name="connsiteX3" fmla="*/ 433487 w 461719"/>
                    <a:gd name="connsiteY3" fmla="*/ 22199 h 236218"/>
                    <a:gd name="connsiteX4" fmla="*/ 460157 w 461719"/>
                    <a:gd name="connsiteY4" fmla="*/ 98399 h 236218"/>
                    <a:gd name="connsiteX5" fmla="*/ 391577 w 461719"/>
                    <a:gd name="connsiteY5" fmla="*/ 182219 h 236218"/>
                    <a:gd name="connsiteX6" fmla="*/ 395387 w 461719"/>
                    <a:gd name="connsiteY6" fmla="*/ 132689 h 236218"/>
                    <a:gd name="connsiteX7" fmla="*/ 364907 w 461719"/>
                    <a:gd name="connsiteY7" fmla="*/ 92684 h 236218"/>
                    <a:gd name="connsiteX8" fmla="*/ 305852 w 461719"/>
                    <a:gd name="connsiteY8" fmla="*/ 96494 h 236218"/>
                    <a:gd name="connsiteX9" fmla="*/ 252512 w 461719"/>
                    <a:gd name="connsiteY9" fmla="*/ 132689 h 236218"/>
                    <a:gd name="connsiteX10" fmla="*/ 1052 w 461719"/>
                    <a:gd name="connsiteY10" fmla="*/ 235559 h 236218"/>
                    <a:gd name="connsiteX0" fmla="*/ 800 w 461467"/>
                    <a:gd name="connsiteY0" fmla="*/ 235559 h 235837"/>
                    <a:gd name="connsiteX1" fmla="*/ 170345 w 461467"/>
                    <a:gd name="connsiteY1" fmla="*/ 77444 h 235837"/>
                    <a:gd name="connsiteX2" fmla="*/ 364655 w 461467"/>
                    <a:gd name="connsiteY2" fmla="*/ 3149 h 235837"/>
                    <a:gd name="connsiteX3" fmla="*/ 433235 w 461467"/>
                    <a:gd name="connsiteY3" fmla="*/ 22199 h 235837"/>
                    <a:gd name="connsiteX4" fmla="*/ 459905 w 461467"/>
                    <a:gd name="connsiteY4" fmla="*/ 98399 h 235837"/>
                    <a:gd name="connsiteX5" fmla="*/ 391325 w 461467"/>
                    <a:gd name="connsiteY5" fmla="*/ 182219 h 235837"/>
                    <a:gd name="connsiteX6" fmla="*/ 395135 w 461467"/>
                    <a:gd name="connsiteY6" fmla="*/ 132689 h 235837"/>
                    <a:gd name="connsiteX7" fmla="*/ 364655 w 461467"/>
                    <a:gd name="connsiteY7" fmla="*/ 92684 h 235837"/>
                    <a:gd name="connsiteX8" fmla="*/ 305600 w 461467"/>
                    <a:gd name="connsiteY8" fmla="*/ 96494 h 235837"/>
                    <a:gd name="connsiteX9" fmla="*/ 240830 w 461467"/>
                    <a:gd name="connsiteY9" fmla="*/ 115544 h 235837"/>
                    <a:gd name="connsiteX10" fmla="*/ 800 w 461467"/>
                    <a:gd name="connsiteY10" fmla="*/ 235559 h 235837"/>
                    <a:gd name="connsiteX0" fmla="*/ 800 w 461467"/>
                    <a:gd name="connsiteY0" fmla="*/ 235559 h 235841"/>
                    <a:gd name="connsiteX1" fmla="*/ 170345 w 461467"/>
                    <a:gd name="connsiteY1" fmla="*/ 77444 h 235841"/>
                    <a:gd name="connsiteX2" fmla="*/ 364655 w 461467"/>
                    <a:gd name="connsiteY2" fmla="*/ 3149 h 235841"/>
                    <a:gd name="connsiteX3" fmla="*/ 433235 w 461467"/>
                    <a:gd name="connsiteY3" fmla="*/ 22199 h 235841"/>
                    <a:gd name="connsiteX4" fmla="*/ 459905 w 461467"/>
                    <a:gd name="connsiteY4" fmla="*/ 98399 h 235841"/>
                    <a:gd name="connsiteX5" fmla="*/ 391325 w 461467"/>
                    <a:gd name="connsiteY5" fmla="*/ 182219 h 235841"/>
                    <a:gd name="connsiteX6" fmla="*/ 395135 w 461467"/>
                    <a:gd name="connsiteY6" fmla="*/ 132689 h 235841"/>
                    <a:gd name="connsiteX7" fmla="*/ 364655 w 461467"/>
                    <a:gd name="connsiteY7" fmla="*/ 92684 h 235841"/>
                    <a:gd name="connsiteX8" fmla="*/ 240830 w 461467"/>
                    <a:gd name="connsiteY8" fmla="*/ 115544 h 235841"/>
                    <a:gd name="connsiteX9" fmla="*/ 800 w 461467"/>
                    <a:gd name="connsiteY9" fmla="*/ 235559 h 235841"/>
                    <a:gd name="connsiteX0" fmla="*/ 800 w 483108"/>
                    <a:gd name="connsiteY0" fmla="*/ 244235 h 244517"/>
                    <a:gd name="connsiteX1" fmla="*/ 170345 w 483108"/>
                    <a:gd name="connsiteY1" fmla="*/ 86120 h 244517"/>
                    <a:gd name="connsiteX2" fmla="*/ 364655 w 483108"/>
                    <a:gd name="connsiteY2" fmla="*/ 11825 h 244517"/>
                    <a:gd name="connsiteX3" fmla="*/ 477050 w 483108"/>
                    <a:gd name="connsiteY3" fmla="*/ 9920 h 244517"/>
                    <a:gd name="connsiteX4" fmla="*/ 459905 w 483108"/>
                    <a:gd name="connsiteY4" fmla="*/ 107075 h 244517"/>
                    <a:gd name="connsiteX5" fmla="*/ 391325 w 483108"/>
                    <a:gd name="connsiteY5" fmla="*/ 190895 h 244517"/>
                    <a:gd name="connsiteX6" fmla="*/ 395135 w 483108"/>
                    <a:gd name="connsiteY6" fmla="*/ 141365 h 244517"/>
                    <a:gd name="connsiteX7" fmla="*/ 364655 w 483108"/>
                    <a:gd name="connsiteY7" fmla="*/ 101360 h 244517"/>
                    <a:gd name="connsiteX8" fmla="*/ 240830 w 483108"/>
                    <a:gd name="connsiteY8" fmla="*/ 124220 h 244517"/>
                    <a:gd name="connsiteX9" fmla="*/ 800 w 483108"/>
                    <a:gd name="connsiteY9" fmla="*/ 244235 h 244517"/>
                    <a:gd name="connsiteX0" fmla="*/ 491 w 482799"/>
                    <a:gd name="connsiteY0" fmla="*/ 244549 h 244756"/>
                    <a:gd name="connsiteX1" fmla="*/ 183371 w 482799"/>
                    <a:gd name="connsiteY1" fmla="*/ 92149 h 244756"/>
                    <a:gd name="connsiteX2" fmla="*/ 364346 w 482799"/>
                    <a:gd name="connsiteY2" fmla="*/ 12139 h 244756"/>
                    <a:gd name="connsiteX3" fmla="*/ 476741 w 482799"/>
                    <a:gd name="connsiteY3" fmla="*/ 10234 h 244756"/>
                    <a:gd name="connsiteX4" fmla="*/ 459596 w 482799"/>
                    <a:gd name="connsiteY4" fmla="*/ 107389 h 244756"/>
                    <a:gd name="connsiteX5" fmla="*/ 391016 w 482799"/>
                    <a:gd name="connsiteY5" fmla="*/ 191209 h 244756"/>
                    <a:gd name="connsiteX6" fmla="*/ 394826 w 482799"/>
                    <a:gd name="connsiteY6" fmla="*/ 141679 h 244756"/>
                    <a:gd name="connsiteX7" fmla="*/ 364346 w 482799"/>
                    <a:gd name="connsiteY7" fmla="*/ 101674 h 244756"/>
                    <a:gd name="connsiteX8" fmla="*/ 240521 w 482799"/>
                    <a:gd name="connsiteY8" fmla="*/ 124534 h 244756"/>
                    <a:gd name="connsiteX9" fmla="*/ 491 w 482799"/>
                    <a:gd name="connsiteY9" fmla="*/ 244549 h 244756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4167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3405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4826 w 483172"/>
                    <a:gd name="connsiteY6" fmla="*/ 134059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2921 w 483172"/>
                    <a:gd name="connsiteY6" fmla="*/ 132154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4296"/>
                    <a:gd name="connsiteY0" fmla="*/ 244549 h 244760"/>
                    <a:gd name="connsiteX1" fmla="*/ 183371 w 484296"/>
                    <a:gd name="connsiteY1" fmla="*/ 92149 h 244760"/>
                    <a:gd name="connsiteX2" fmla="*/ 364346 w 484296"/>
                    <a:gd name="connsiteY2" fmla="*/ 12139 h 244760"/>
                    <a:gd name="connsiteX3" fmla="*/ 476741 w 484296"/>
                    <a:gd name="connsiteY3" fmla="*/ 10234 h 244760"/>
                    <a:gd name="connsiteX4" fmla="*/ 463406 w 484296"/>
                    <a:gd name="connsiteY4" fmla="*/ 107389 h 244760"/>
                    <a:gd name="connsiteX5" fmla="*/ 377681 w 484296"/>
                    <a:gd name="connsiteY5" fmla="*/ 193114 h 244760"/>
                    <a:gd name="connsiteX6" fmla="*/ 392921 w 484296"/>
                    <a:gd name="connsiteY6" fmla="*/ 132154 h 244760"/>
                    <a:gd name="connsiteX7" fmla="*/ 368156 w 484296"/>
                    <a:gd name="connsiteY7" fmla="*/ 90244 h 244760"/>
                    <a:gd name="connsiteX8" fmla="*/ 240521 w 484296"/>
                    <a:gd name="connsiteY8" fmla="*/ 124534 h 244760"/>
                    <a:gd name="connsiteX9" fmla="*/ 491 w 484296"/>
                    <a:gd name="connsiteY9" fmla="*/ 244549 h 244760"/>
                    <a:gd name="connsiteX0" fmla="*/ 270 w 484075"/>
                    <a:gd name="connsiteY0" fmla="*/ 244871 h 245016"/>
                    <a:gd name="connsiteX1" fmla="*/ 196485 w 484075"/>
                    <a:gd name="connsiteY1" fmla="*/ 98186 h 245016"/>
                    <a:gd name="connsiteX2" fmla="*/ 364125 w 484075"/>
                    <a:gd name="connsiteY2" fmla="*/ 12461 h 245016"/>
                    <a:gd name="connsiteX3" fmla="*/ 476520 w 484075"/>
                    <a:gd name="connsiteY3" fmla="*/ 10556 h 245016"/>
                    <a:gd name="connsiteX4" fmla="*/ 463185 w 484075"/>
                    <a:gd name="connsiteY4" fmla="*/ 107711 h 245016"/>
                    <a:gd name="connsiteX5" fmla="*/ 377460 w 484075"/>
                    <a:gd name="connsiteY5" fmla="*/ 193436 h 245016"/>
                    <a:gd name="connsiteX6" fmla="*/ 392700 w 484075"/>
                    <a:gd name="connsiteY6" fmla="*/ 132476 h 245016"/>
                    <a:gd name="connsiteX7" fmla="*/ 367935 w 484075"/>
                    <a:gd name="connsiteY7" fmla="*/ 90566 h 245016"/>
                    <a:gd name="connsiteX8" fmla="*/ 240300 w 484075"/>
                    <a:gd name="connsiteY8" fmla="*/ 124856 h 245016"/>
                    <a:gd name="connsiteX9" fmla="*/ 270 w 484075"/>
                    <a:gd name="connsiteY9" fmla="*/ 244871 h 245016"/>
                    <a:gd name="connsiteX0" fmla="*/ 302 w 465057"/>
                    <a:gd name="connsiteY0" fmla="*/ 241061 h 241211"/>
                    <a:gd name="connsiteX1" fmla="*/ 177467 w 465057"/>
                    <a:gd name="connsiteY1" fmla="*/ 98186 h 241211"/>
                    <a:gd name="connsiteX2" fmla="*/ 345107 w 465057"/>
                    <a:gd name="connsiteY2" fmla="*/ 12461 h 241211"/>
                    <a:gd name="connsiteX3" fmla="*/ 457502 w 465057"/>
                    <a:gd name="connsiteY3" fmla="*/ 10556 h 241211"/>
                    <a:gd name="connsiteX4" fmla="*/ 444167 w 465057"/>
                    <a:gd name="connsiteY4" fmla="*/ 107711 h 241211"/>
                    <a:gd name="connsiteX5" fmla="*/ 358442 w 465057"/>
                    <a:gd name="connsiteY5" fmla="*/ 193436 h 241211"/>
                    <a:gd name="connsiteX6" fmla="*/ 373682 w 465057"/>
                    <a:gd name="connsiteY6" fmla="*/ 132476 h 241211"/>
                    <a:gd name="connsiteX7" fmla="*/ 348917 w 465057"/>
                    <a:gd name="connsiteY7" fmla="*/ 90566 h 241211"/>
                    <a:gd name="connsiteX8" fmla="*/ 221282 w 465057"/>
                    <a:gd name="connsiteY8" fmla="*/ 124856 h 241211"/>
                    <a:gd name="connsiteX9" fmla="*/ 302 w 465057"/>
                    <a:gd name="connsiteY9" fmla="*/ 241061 h 241211"/>
                    <a:gd name="connsiteX0" fmla="*/ 119 w 464874"/>
                    <a:gd name="connsiteY0" fmla="*/ 241170 h 241300"/>
                    <a:gd name="connsiteX1" fmla="*/ 192524 w 464874"/>
                    <a:gd name="connsiteY1" fmla="*/ 100200 h 241300"/>
                    <a:gd name="connsiteX2" fmla="*/ 344924 w 464874"/>
                    <a:gd name="connsiteY2" fmla="*/ 12570 h 241300"/>
                    <a:gd name="connsiteX3" fmla="*/ 457319 w 464874"/>
                    <a:gd name="connsiteY3" fmla="*/ 10665 h 241300"/>
                    <a:gd name="connsiteX4" fmla="*/ 443984 w 464874"/>
                    <a:gd name="connsiteY4" fmla="*/ 107820 h 241300"/>
                    <a:gd name="connsiteX5" fmla="*/ 358259 w 464874"/>
                    <a:gd name="connsiteY5" fmla="*/ 193545 h 241300"/>
                    <a:gd name="connsiteX6" fmla="*/ 373499 w 464874"/>
                    <a:gd name="connsiteY6" fmla="*/ 132585 h 241300"/>
                    <a:gd name="connsiteX7" fmla="*/ 348734 w 464874"/>
                    <a:gd name="connsiteY7" fmla="*/ 90675 h 241300"/>
                    <a:gd name="connsiteX8" fmla="*/ 221099 w 464874"/>
                    <a:gd name="connsiteY8" fmla="*/ 124965 h 241300"/>
                    <a:gd name="connsiteX9" fmla="*/ 119 w 464874"/>
                    <a:gd name="connsiteY9" fmla="*/ 241170 h 241300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73499 w 464874"/>
                    <a:gd name="connsiteY6" fmla="*/ 13258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84929 w 464874"/>
                    <a:gd name="connsiteY6" fmla="*/ 12115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122"/>
                    <a:gd name="connsiteY0" fmla="*/ 241170 h 241302"/>
                    <a:gd name="connsiteX1" fmla="*/ 192524 w 464122"/>
                    <a:gd name="connsiteY1" fmla="*/ 100200 h 241302"/>
                    <a:gd name="connsiteX2" fmla="*/ 344924 w 464122"/>
                    <a:gd name="connsiteY2" fmla="*/ 12570 h 241302"/>
                    <a:gd name="connsiteX3" fmla="*/ 457319 w 464122"/>
                    <a:gd name="connsiteY3" fmla="*/ 10665 h 241302"/>
                    <a:gd name="connsiteX4" fmla="*/ 443984 w 464122"/>
                    <a:gd name="connsiteY4" fmla="*/ 107820 h 241302"/>
                    <a:gd name="connsiteX5" fmla="*/ 381119 w 464122"/>
                    <a:gd name="connsiteY5" fmla="*/ 161160 h 241302"/>
                    <a:gd name="connsiteX6" fmla="*/ 384929 w 464122"/>
                    <a:gd name="connsiteY6" fmla="*/ 121155 h 241302"/>
                    <a:gd name="connsiteX7" fmla="*/ 354449 w 464122"/>
                    <a:gd name="connsiteY7" fmla="*/ 81150 h 241302"/>
                    <a:gd name="connsiteX8" fmla="*/ 221099 w 464122"/>
                    <a:gd name="connsiteY8" fmla="*/ 124965 h 241302"/>
                    <a:gd name="connsiteX9" fmla="*/ 119 w 464122"/>
                    <a:gd name="connsiteY9" fmla="*/ 241170 h 241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4122" h="241302">
                      <a:moveTo>
                        <a:pt x="119" y="241170"/>
                      </a:moveTo>
                      <a:cubicBezTo>
                        <a:pt x="-4644" y="237043"/>
                        <a:pt x="135057" y="138300"/>
                        <a:pt x="192524" y="100200"/>
                      </a:cubicBezTo>
                      <a:cubicBezTo>
                        <a:pt x="249991" y="62100"/>
                        <a:pt x="300792" y="27492"/>
                        <a:pt x="344924" y="12570"/>
                      </a:cubicBezTo>
                      <a:cubicBezTo>
                        <a:pt x="389056" y="-2352"/>
                        <a:pt x="440809" y="-5210"/>
                        <a:pt x="457319" y="10665"/>
                      </a:cubicBezTo>
                      <a:cubicBezTo>
                        <a:pt x="473829" y="26540"/>
                        <a:pt x="456684" y="82738"/>
                        <a:pt x="443984" y="107820"/>
                      </a:cubicBezTo>
                      <a:cubicBezTo>
                        <a:pt x="431284" y="132902"/>
                        <a:pt x="390961" y="158938"/>
                        <a:pt x="381119" y="161160"/>
                      </a:cubicBezTo>
                      <a:cubicBezTo>
                        <a:pt x="371277" y="163382"/>
                        <a:pt x="389374" y="134490"/>
                        <a:pt x="384929" y="121155"/>
                      </a:cubicBezTo>
                      <a:cubicBezTo>
                        <a:pt x="380484" y="107820"/>
                        <a:pt x="381754" y="80515"/>
                        <a:pt x="354449" y="81150"/>
                      </a:cubicBezTo>
                      <a:cubicBezTo>
                        <a:pt x="327144" y="81785"/>
                        <a:pt x="280154" y="98295"/>
                        <a:pt x="221099" y="124965"/>
                      </a:cubicBezTo>
                      <a:cubicBezTo>
                        <a:pt x="162044" y="151635"/>
                        <a:pt x="4882" y="245298"/>
                        <a:pt x="119" y="24117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89" name="手繪多邊形 88"/>
                <p:cNvSpPr/>
                <p:nvPr/>
              </p:nvSpPr>
              <p:spPr>
                <a:xfrm>
                  <a:off x="3924875" y="3338646"/>
                  <a:ext cx="206899" cy="150680"/>
                </a:xfrm>
                <a:custGeom>
                  <a:avLst/>
                  <a:gdLst>
                    <a:gd name="connsiteX0" fmla="*/ 1052 w 461719"/>
                    <a:gd name="connsiteY0" fmla="*/ 235559 h 236218"/>
                    <a:gd name="connsiteX1" fmla="*/ 170597 w 461719"/>
                    <a:gd name="connsiteY1" fmla="*/ 77444 h 236218"/>
                    <a:gd name="connsiteX2" fmla="*/ 364907 w 461719"/>
                    <a:gd name="connsiteY2" fmla="*/ 3149 h 236218"/>
                    <a:gd name="connsiteX3" fmla="*/ 433487 w 461719"/>
                    <a:gd name="connsiteY3" fmla="*/ 22199 h 236218"/>
                    <a:gd name="connsiteX4" fmla="*/ 460157 w 461719"/>
                    <a:gd name="connsiteY4" fmla="*/ 98399 h 236218"/>
                    <a:gd name="connsiteX5" fmla="*/ 391577 w 461719"/>
                    <a:gd name="connsiteY5" fmla="*/ 182219 h 236218"/>
                    <a:gd name="connsiteX6" fmla="*/ 395387 w 461719"/>
                    <a:gd name="connsiteY6" fmla="*/ 132689 h 236218"/>
                    <a:gd name="connsiteX7" fmla="*/ 364907 w 461719"/>
                    <a:gd name="connsiteY7" fmla="*/ 92684 h 236218"/>
                    <a:gd name="connsiteX8" fmla="*/ 305852 w 461719"/>
                    <a:gd name="connsiteY8" fmla="*/ 96494 h 236218"/>
                    <a:gd name="connsiteX9" fmla="*/ 252512 w 461719"/>
                    <a:gd name="connsiteY9" fmla="*/ 132689 h 236218"/>
                    <a:gd name="connsiteX10" fmla="*/ 1052 w 461719"/>
                    <a:gd name="connsiteY10" fmla="*/ 235559 h 236218"/>
                    <a:gd name="connsiteX0" fmla="*/ 800 w 461467"/>
                    <a:gd name="connsiteY0" fmla="*/ 235559 h 235837"/>
                    <a:gd name="connsiteX1" fmla="*/ 170345 w 461467"/>
                    <a:gd name="connsiteY1" fmla="*/ 77444 h 235837"/>
                    <a:gd name="connsiteX2" fmla="*/ 364655 w 461467"/>
                    <a:gd name="connsiteY2" fmla="*/ 3149 h 235837"/>
                    <a:gd name="connsiteX3" fmla="*/ 433235 w 461467"/>
                    <a:gd name="connsiteY3" fmla="*/ 22199 h 235837"/>
                    <a:gd name="connsiteX4" fmla="*/ 459905 w 461467"/>
                    <a:gd name="connsiteY4" fmla="*/ 98399 h 235837"/>
                    <a:gd name="connsiteX5" fmla="*/ 391325 w 461467"/>
                    <a:gd name="connsiteY5" fmla="*/ 182219 h 235837"/>
                    <a:gd name="connsiteX6" fmla="*/ 395135 w 461467"/>
                    <a:gd name="connsiteY6" fmla="*/ 132689 h 235837"/>
                    <a:gd name="connsiteX7" fmla="*/ 364655 w 461467"/>
                    <a:gd name="connsiteY7" fmla="*/ 92684 h 235837"/>
                    <a:gd name="connsiteX8" fmla="*/ 305600 w 461467"/>
                    <a:gd name="connsiteY8" fmla="*/ 96494 h 235837"/>
                    <a:gd name="connsiteX9" fmla="*/ 240830 w 461467"/>
                    <a:gd name="connsiteY9" fmla="*/ 115544 h 235837"/>
                    <a:gd name="connsiteX10" fmla="*/ 800 w 461467"/>
                    <a:gd name="connsiteY10" fmla="*/ 235559 h 235837"/>
                    <a:gd name="connsiteX0" fmla="*/ 800 w 461467"/>
                    <a:gd name="connsiteY0" fmla="*/ 235559 h 235841"/>
                    <a:gd name="connsiteX1" fmla="*/ 170345 w 461467"/>
                    <a:gd name="connsiteY1" fmla="*/ 77444 h 235841"/>
                    <a:gd name="connsiteX2" fmla="*/ 364655 w 461467"/>
                    <a:gd name="connsiteY2" fmla="*/ 3149 h 235841"/>
                    <a:gd name="connsiteX3" fmla="*/ 433235 w 461467"/>
                    <a:gd name="connsiteY3" fmla="*/ 22199 h 235841"/>
                    <a:gd name="connsiteX4" fmla="*/ 459905 w 461467"/>
                    <a:gd name="connsiteY4" fmla="*/ 98399 h 235841"/>
                    <a:gd name="connsiteX5" fmla="*/ 391325 w 461467"/>
                    <a:gd name="connsiteY5" fmla="*/ 182219 h 235841"/>
                    <a:gd name="connsiteX6" fmla="*/ 395135 w 461467"/>
                    <a:gd name="connsiteY6" fmla="*/ 132689 h 235841"/>
                    <a:gd name="connsiteX7" fmla="*/ 364655 w 461467"/>
                    <a:gd name="connsiteY7" fmla="*/ 92684 h 235841"/>
                    <a:gd name="connsiteX8" fmla="*/ 240830 w 461467"/>
                    <a:gd name="connsiteY8" fmla="*/ 115544 h 235841"/>
                    <a:gd name="connsiteX9" fmla="*/ 800 w 461467"/>
                    <a:gd name="connsiteY9" fmla="*/ 235559 h 235841"/>
                    <a:gd name="connsiteX0" fmla="*/ 800 w 483108"/>
                    <a:gd name="connsiteY0" fmla="*/ 244235 h 244517"/>
                    <a:gd name="connsiteX1" fmla="*/ 170345 w 483108"/>
                    <a:gd name="connsiteY1" fmla="*/ 86120 h 244517"/>
                    <a:gd name="connsiteX2" fmla="*/ 364655 w 483108"/>
                    <a:gd name="connsiteY2" fmla="*/ 11825 h 244517"/>
                    <a:gd name="connsiteX3" fmla="*/ 477050 w 483108"/>
                    <a:gd name="connsiteY3" fmla="*/ 9920 h 244517"/>
                    <a:gd name="connsiteX4" fmla="*/ 459905 w 483108"/>
                    <a:gd name="connsiteY4" fmla="*/ 107075 h 244517"/>
                    <a:gd name="connsiteX5" fmla="*/ 391325 w 483108"/>
                    <a:gd name="connsiteY5" fmla="*/ 190895 h 244517"/>
                    <a:gd name="connsiteX6" fmla="*/ 395135 w 483108"/>
                    <a:gd name="connsiteY6" fmla="*/ 141365 h 244517"/>
                    <a:gd name="connsiteX7" fmla="*/ 364655 w 483108"/>
                    <a:gd name="connsiteY7" fmla="*/ 101360 h 244517"/>
                    <a:gd name="connsiteX8" fmla="*/ 240830 w 483108"/>
                    <a:gd name="connsiteY8" fmla="*/ 124220 h 244517"/>
                    <a:gd name="connsiteX9" fmla="*/ 800 w 483108"/>
                    <a:gd name="connsiteY9" fmla="*/ 244235 h 244517"/>
                    <a:gd name="connsiteX0" fmla="*/ 491 w 482799"/>
                    <a:gd name="connsiteY0" fmla="*/ 244549 h 244756"/>
                    <a:gd name="connsiteX1" fmla="*/ 183371 w 482799"/>
                    <a:gd name="connsiteY1" fmla="*/ 92149 h 244756"/>
                    <a:gd name="connsiteX2" fmla="*/ 364346 w 482799"/>
                    <a:gd name="connsiteY2" fmla="*/ 12139 h 244756"/>
                    <a:gd name="connsiteX3" fmla="*/ 476741 w 482799"/>
                    <a:gd name="connsiteY3" fmla="*/ 10234 h 244756"/>
                    <a:gd name="connsiteX4" fmla="*/ 459596 w 482799"/>
                    <a:gd name="connsiteY4" fmla="*/ 107389 h 244756"/>
                    <a:gd name="connsiteX5" fmla="*/ 391016 w 482799"/>
                    <a:gd name="connsiteY5" fmla="*/ 191209 h 244756"/>
                    <a:gd name="connsiteX6" fmla="*/ 394826 w 482799"/>
                    <a:gd name="connsiteY6" fmla="*/ 141679 h 244756"/>
                    <a:gd name="connsiteX7" fmla="*/ 364346 w 482799"/>
                    <a:gd name="connsiteY7" fmla="*/ 101674 h 244756"/>
                    <a:gd name="connsiteX8" fmla="*/ 240521 w 482799"/>
                    <a:gd name="connsiteY8" fmla="*/ 124534 h 244756"/>
                    <a:gd name="connsiteX9" fmla="*/ 491 w 482799"/>
                    <a:gd name="connsiteY9" fmla="*/ 244549 h 244756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4167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2799"/>
                    <a:gd name="connsiteY0" fmla="*/ 244549 h 244760"/>
                    <a:gd name="connsiteX1" fmla="*/ 183371 w 482799"/>
                    <a:gd name="connsiteY1" fmla="*/ 92149 h 244760"/>
                    <a:gd name="connsiteX2" fmla="*/ 364346 w 482799"/>
                    <a:gd name="connsiteY2" fmla="*/ 12139 h 244760"/>
                    <a:gd name="connsiteX3" fmla="*/ 476741 w 482799"/>
                    <a:gd name="connsiteY3" fmla="*/ 10234 h 244760"/>
                    <a:gd name="connsiteX4" fmla="*/ 459596 w 482799"/>
                    <a:gd name="connsiteY4" fmla="*/ 107389 h 244760"/>
                    <a:gd name="connsiteX5" fmla="*/ 391016 w 482799"/>
                    <a:gd name="connsiteY5" fmla="*/ 191209 h 244760"/>
                    <a:gd name="connsiteX6" fmla="*/ 394826 w 482799"/>
                    <a:gd name="connsiteY6" fmla="*/ 134059 h 244760"/>
                    <a:gd name="connsiteX7" fmla="*/ 368156 w 482799"/>
                    <a:gd name="connsiteY7" fmla="*/ 90244 h 244760"/>
                    <a:gd name="connsiteX8" fmla="*/ 240521 w 482799"/>
                    <a:gd name="connsiteY8" fmla="*/ 124534 h 244760"/>
                    <a:gd name="connsiteX9" fmla="*/ 491 w 482799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4826 w 483172"/>
                    <a:gd name="connsiteY6" fmla="*/ 134059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3172"/>
                    <a:gd name="connsiteY0" fmla="*/ 244549 h 244760"/>
                    <a:gd name="connsiteX1" fmla="*/ 183371 w 483172"/>
                    <a:gd name="connsiteY1" fmla="*/ 92149 h 244760"/>
                    <a:gd name="connsiteX2" fmla="*/ 364346 w 483172"/>
                    <a:gd name="connsiteY2" fmla="*/ 12139 h 244760"/>
                    <a:gd name="connsiteX3" fmla="*/ 476741 w 483172"/>
                    <a:gd name="connsiteY3" fmla="*/ 10234 h 244760"/>
                    <a:gd name="connsiteX4" fmla="*/ 459596 w 483172"/>
                    <a:gd name="connsiteY4" fmla="*/ 107389 h 244760"/>
                    <a:gd name="connsiteX5" fmla="*/ 377681 w 483172"/>
                    <a:gd name="connsiteY5" fmla="*/ 193114 h 244760"/>
                    <a:gd name="connsiteX6" fmla="*/ 392921 w 483172"/>
                    <a:gd name="connsiteY6" fmla="*/ 132154 h 244760"/>
                    <a:gd name="connsiteX7" fmla="*/ 368156 w 483172"/>
                    <a:gd name="connsiteY7" fmla="*/ 90244 h 244760"/>
                    <a:gd name="connsiteX8" fmla="*/ 240521 w 483172"/>
                    <a:gd name="connsiteY8" fmla="*/ 124534 h 244760"/>
                    <a:gd name="connsiteX9" fmla="*/ 491 w 483172"/>
                    <a:gd name="connsiteY9" fmla="*/ 244549 h 244760"/>
                    <a:gd name="connsiteX0" fmla="*/ 491 w 484296"/>
                    <a:gd name="connsiteY0" fmla="*/ 244549 h 244760"/>
                    <a:gd name="connsiteX1" fmla="*/ 183371 w 484296"/>
                    <a:gd name="connsiteY1" fmla="*/ 92149 h 244760"/>
                    <a:gd name="connsiteX2" fmla="*/ 364346 w 484296"/>
                    <a:gd name="connsiteY2" fmla="*/ 12139 h 244760"/>
                    <a:gd name="connsiteX3" fmla="*/ 476741 w 484296"/>
                    <a:gd name="connsiteY3" fmla="*/ 10234 h 244760"/>
                    <a:gd name="connsiteX4" fmla="*/ 463406 w 484296"/>
                    <a:gd name="connsiteY4" fmla="*/ 107389 h 244760"/>
                    <a:gd name="connsiteX5" fmla="*/ 377681 w 484296"/>
                    <a:gd name="connsiteY5" fmla="*/ 193114 h 244760"/>
                    <a:gd name="connsiteX6" fmla="*/ 392921 w 484296"/>
                    <a:gd name="connsiteY6" fmla="*/ 132154 h 244760"/>
                    <a:gd name="connsiteX7" fmla="*/ 368156 w 484296"/>
                    <a:gd name="connsiteY7" fmla="*/ 90244 h 244760"/>
                    <a:gd name="connsiteX8" fmla="*/ 240521 w 484296"/>
                    <a:gd name="connsiteY8" fmla="*/ 124534 h 244760"/>
                    <a:gd name="connsiteX9" fmla="*/ 491 w 484296"/>
                    <a:gd name="connsiteY9" fmla="*/ 244549 h 244760"/>
                    <a:gd name="connsiteX0" fmla="*/ 270 w 484075"/>
                    <a:gd name="connsiteY0" fmla="*/ 244871 h 245016"/>
                    <a:gd name="connsiteX1" fmla="*/ 196485 w 484075"/>
                    <a:gd name="connsiteY1" fmla="*/ 98186 h 245016"/>
                    <a:gd name="connsiteX2" fmla="*/ 364125 w 484075"/>
                    <a:gd name="connsiteY2" fmla="*/ 12461 h 245016"/>
                    <a:gd name="connsiteX3" fmla="*/ 476520 w 484075"/>
                    <a:gd name="connsiteY3" fmla="*/ 10556 h 245016"/>
                    <a:gd name="connsiteX4" fmla="*/ 463185 w 484075"/>
                    <a:gd name="connsiteY4" fmla="*/ 107711 h 245016"/>
                    <a:gd name="connsiteX5" fmla="*/ 377460 w 484075"/>
                    <a:gd name="connsiteY5" fmla="*/ 193436 h 245016"/>
                    <a:gd name="connsiteX6" fmla="*/ 392700 w 484075"/>
                    <a:gd name="connsiteY6" fmla="*/ 132476 h 245016"/>
                    <a:gd name="connsiteX7" fmla="*/ 367935 w 484075"/>
                    <a:gd name="connsiteY7" fmla="*/ 90566 h 245016"/>
                    <a:gd name="connsiteX8" fmla="*/ 240300 w 484075"/>
                    <a:gd name="connsiteY8" fmla="*/ 124856 h 245016"/>
                    <a:gd name="connsiteX9" fmla="*/ 270 w 484075"/>
                    <a:gd name="connsiteY9" fmla="*/ 244871 h 245016"/>
                    <a:gd name="connsiteX0" fmla="*/ 302 w 465057"/>
                    <a:gd name="connsiteY0" fmla="*/ 241061 h 241211"/>
                    <a:gd name="connsiteX1" fmla="*/ 177467 w 465057"/>
                    <a:gd name="connsiteY1" fmla="*/ 98186 h 241211"/>
                    <a:gd name="connsiteX2" fmla="*/ 345107 w 465057"/>
                    <a:gd name="connsiteY2" fmla="*/ 12461 h 241211"/>
                    <a:gd name="connsiteX3" fmla="*/ 457502 w 465057"/>
                    <a:gd name="connsiteY3" fmla="*/ 10556 h 241211"/>
                    <a:gd name="connsiteX4" fmla="*/ 444167 w 465057"/>
                    <a:gd name="connsiteY4" fmla="*/ 107711 h 241211"/>
                    <a:gd name="connsiteX5" fmla="*/ 358442 w 465057"/>
                    <a:gd name="connsiteY5" fmla="*/ 193436 h 241211"/>
                    <a:gd name="connsiteX6" fmla="*/ 373682 w 465057"/>
                    <a:gd name="connsiteY6" fmla="*/ 132476 h 241211"/>
                    <a:gd name="connsiteX7" fmla="*/ 348917 w 465057"/>
                    <a:gd name="connsiteY7" fmla="*/ 90566 h 241211"/>
                    <a:gd name="connsiteX8" fmla="*/ 221282 w 465057"/>
                    <a:gd name="connsiteY8" fmla="*/ 124856 h 241211"/>
                    <a:gd name="connsiteX9" fmla="*/ 302 w 465057"/>
                    <a:gd name="connsiteY9" fmla="*/ 241061 h 241211"/>
                    <a:gd name="connsiteX0" fmla="*/ 119 w 464874"/>
                    <a:gd name="connsiteY0" fmla="*/ 241170 h 241300"/>
                    <a:gd name="connsiteX1" fmla="*/ 192524 w 464874"/>
                    <a:gd name="connsiteY1" fmla="*/ 100200 h 241300"/>
                    <a:gd name="connsiteX2" fmla="*/ 344924 w 464874"/>
                    <a:gd name="connsiteY2" fmla="*/ 12570 h 241300"/>
                    <a:gd name="connsiteX3" fmla="*/ 457319 w 464874"/>
                    <a:gd name="connsiteY3" fmla="*/ 10665 h 241300"/>
                    <a:gd name="connsiteX4" fmla="*/ 443984 w 464874"/>
                    <a:gd name="connsiteY4" fmla="*/ 107820 h 241300"/>
                    <a:gd name="connsiteX5" fmla="*/ 358259 w 464874"/>
                    <a:gd name="connsiteY5" fmla="*/ 193545 h 241300"/>
                    <a:gd name="connsiteX6" fmla="*/ 373499 w 464874"/>
                    <a:gd name="connsiteY6" fmla="*/ 132585 h 241300"/>
                    <a:gd name="connsiteX7" fmla="*/ 348734 w 464874"/>
                    <a:gd name="connsiteY7" fmla="*/ 90675 h 241300"/>
                    <a:gd name="connsiteX8" fmla="*/ 221099 w 464874"/>
                    <a:gd name="connsiteY8" fmla="*/ 124965 h 241300"/>
                    <a:gd name="connsiteX9" fmla="*/ 119 w 464874"/>
                    <a:gd name="connsiteY9" fmla="*/ 241170 h 241300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73499 w 464874"/>
                    <a:gd name="connsiteY6" fmla="*/ 13258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874"/>
                    <a:gd name="connsiteY0" fmla="*/ 241170 h 241302"/>
                    <a:gd name="connsiteX1" fmla="*/ 192524 w 464874"/>
                    <a:gd name="connsiteY1" fmla="*/ 100200 h 241302"/>
                    <a:gd name="connsiteX2" fmla="*/ 344924 w 464874"/>
                    <a:gd name="connsiteY2" fmla="*/ 12570 h 241302"/>
                    <a:gd name="connsiteX3" fmla="*/ 457319 w 464874"/>
                    <a:gd name="connsiteY3" fmla="*/ 10665 h 241302"/>
                    <a:gd name="connsiteX4" fmla="*/ 443984 w 464874"/>
                    <a:gd name="connsiteY4" fmla="*/ 107820 h 241302"/>
                    <a:gd name="connsiteX5" fmla="*/ 358259 w 464874"/>
                    <a:gd name="connsiteY5" fmla="*/ 193545 h 241302"/>
                    <a:gd name="connsiteX6" fmla="*/ 384929 w 464874"/>
                    <a:gd name="connsiteY6" fmla="*/ 121155 h 241302"/>
                    <a:gd name="connsiteX7" fmla="*/ 354449 w 464874"/>
                    <a:gd name="connsiteY7" fmla="*/ 81150 h 241302"/>
                    <a:gd name="connsiteX8" fmla="*/ 221099 w 464874"/>
                    <a:gd name="connsiteY8" fmla="*/ 124965 h 241302"/>
                    <a:gd name="connsiteX9" fmla="*/ 119 w 464874"/>
                    <a:gd name="connsiteY9" fmla="*/ 241170 h 241302"/>
                    <a:gd name="connsiteX0" fmla="*/ 119 w 464122"/>
                    <a:gd name="connsiteY0" fmla="*/ 241170 h 241302"/>
                    <a:gd name="connsiteX1" fmla="*/ 192524 w 464122"/>
                    <a:gd name="connsiteY1" fmla="*/ 100200 h 241302"/>
                    <a:gd name="connsiteX2" fmla="*/ 344924 w 464122"/>
                    <a:gd name="connsiteY2" fmla="*/ 12570 h 241302"/>
                    <a:gd name="connsiteX3" fmla="*/ 457319 w 464122"/>
                    <a:gd name="connsiteY3" fmla="*/ 10665 h 241302"/>
                    <a:gd name="connsiteX4" fmla="*/ 443984 w 464122"/>
                    <a:gd name="connsiteY4" fmla="*/ 107820 h 241302"/>
                    <a:gd name="connsiteX5" fmla="*/ 381119 w 464122"/>
                    <a:gd name="connsiteY5" fmla="*/ 161160 h 241302"/>
                    <a:gd name="connsiteX6" fmla="*/ 384929 w 464122"/>
                    <a:gd name="connsiteY6" fmla="*/ 121155 h 241302"/>
                    <a:gd name="connsiteX7" fmla="*/ 354449 w 464122"/>
                    <a:gd name="connsiteY7" fmla="*/ 81150 h 241302"/>
                    <a:gd name="connsiteX8" fmla="*/ 221099 w 464122"/>
                    <a:gd name="connsiteY8" fmla="*/ 124965 h 241302"/>
                    <a:gd name="connsiteX9" fmla="*/ 119 w 464122"/>
                    <a:gd name="connsiteY9" fmla="*/ 241170 h 2413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64122" h="241302">
                      <a:moveTo>
                        <a:pt x="119" y="241170"/>
                      </a:moveTo>
                      <a:cubicBezTo>
                        <a:pt x="-4644" y="237043"/>
                        <a:pt x="135057" y="138300"/>
                        <a:pt x="192524" y="100200"/>
                      </a:cubicBezTo>
                      <a:cubicBezTo>
                        <a:pt x="249991" y="62100"/>
                        <a:pt x="300792" y="27492"/>
                        <a:pt x="344924" y="12570"/>
                      </a:cubicBezTo>
                      <a:cubicBezTo>
                        <a:pt x="389056" y="-2352"/>
                        <a:pt x="440809" y="-5210"/>
                        <a:pt x="457319" y="10665"/>
                      </a:cubicBezTo>
                      <a:cubicBezTo>
                        <a:pt x="473829" y="26540"/>
                        <a:pt x="456684" y="82738"/>
                        <a:pt x="443984" y="107820"/>
                      </a:cubicBezTo>
                      <a:cubicBezTo>
                        <a:pt x="431284" y="132902"/>
                        <a:pt x="390961" y="158938"/>
                        <a:pt x="381119" y="161160"/>
                      </a:cubicBezTo>
                      <a:cubicBezTo>
                        <a:pt x="371277" y="163382"/>
                        <a:pt x="389374" y="134490"/>
                        <a:pt x="384929" y="121155"/>
                      </a:cubicBezTo>
                      <a:cubicBezTo>
                        <a:pt x="380484" y="107820"/>
                        <a:pt x="381754" y="80515"/>
                        <a:pt x="354449" y="81150"/>
                      </a:cubicBezTo>
                      <a:cubicBezTo>
                        <a:pt x="327144" y="81785"/>
                        <a:pt x="280154" y="98295"/>
                        <a:pt x="221099" y="124965"/>
                      </a:cubicBezTo>
                      <a:cubicBezTo>
                        <a:pt x="162044" y="151635"/>
                        <a:pt x="4882" y="245298"/>
                        <a:pt x="119" y="24117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90" name="手繪多邊形 89"/>
                <p:cNvSpPr/>
                <p:nvPr/>
              </p:nvSpPr>
              <p:spPr>
                <a:xfrm rot="20742530">
                  <a:off x="3992096" y="3107938"/>
                  <a:ext cx="87694" cy="102100"/>
                </a:xfrm>
                <a:custGeom>
                  <a:avLst/>
                  <a:gdLst>
                    <a:gd name="connsiteX0" fmla="*/ 23842 w 103912"/>
                    <a:gd name="connsiteY0" fmla="*/ 892 h 101874"/>
                    <a:gd name="connsiteX1" fmla="*/ 88612 w 103912"/>
                    <a:gd name="connsiteY1" fmla="*/ 29467 h 101874"/>
                    <a:gd name="connsiteX2" fmla="*/ 103852 w 103912"/>
                    <a:gd name="connsiteY2" fmla="*/ 67567 h 101874"/>
                    <a:gd name="connsiteX3" fmla="*/ 92422 w 103912"/>
                    <a:gd name="connsiteY3" fmla="*/ 96142 h 101874"/>
                    <a:gd name="connsiteX4" fmla="*/ 58132 w 103912"/>
                    <a:gd name="connsiteY4" fmla="*/ 101857 h 101874"/>
                    <a:gd name="connsiteX5" fmla="*/ 2887 w 103912"/>
                    <a:gd name="connsiteY5" fmla="*/ 96142 h 101874"/>
                    <a:gd name="connsiteX6" fmla="*/ 6697 w 103912"/>
                    <a:gd name="connsiteY6" fmla="*/ 63757 h 101874"/>
                    <a:gd name="connsiteX7" fmla="*/ 23842 w 103912"/>
                    <a:gd name="connsiteY7" fmla="*/ 892 h 101874"/>
                    <a:gd name="connsiteX0" fmla="*/ 17171 w 97241"/>
                    <a:gd name="connsiteY0" fmla="*/ 892 h 102514"/>
                    <a:gd name="connsiteX1" fmla="*/ 81941 w 97241"/>
                    <a:gd name="connsiteY1" fmla="*/ 29467 h 102514"/>
                    <a:gd name="connsiteX2" fmla="*/ 97181 w 97241"/>
                    <a:gd name="connsiteY2" fmla="*/ 67567 h 102514"/>
                    <a:gd name="connsiteX3" fmla="*/ 85751 w 97241"/>
                    <a:gd name="connsiteY3" fmla="*/ 96142 h 102514"/>
                    <a:gd name="connsiteX4" fmla="*/ 51461 w 97241"/>
                    <a:gd name="connsiteY4" fmla="*/ 101857 h 102514"/>
                    <a:gd name="connsiteX5" fmla="*/ 19465 w 97241"/>
                    <a:gd name="connsiteY5" fmla="*/ 85526 h 102514"/>
                    <a:gd name="connsiteX6" fmla="*/ 26 w 97241"/>
                    <a:gd name="connsiteY6" fmla="*/ 63757 h 102514"/>
                    <a:gd name="connsiteX7" fmla="*/ 17171 w 97241"/>
                    <a:gd name="connsiteY7" fmla="*/ 892 h 102514"/>
                    <a:gd name="connsiteX0" fmla="*/ 7624 w 87694"/>
                    <a:gd name="connsiteY0" fmla="*/ 478 h 102100"/>
                    <a:gd name="connsiteX1" fmla="*/ 72394 w 87694"/>
                    <a:gd name="connsiteY1" fmla="*/ 29053 h 102100"/>
                    <a:gd name="connsiteX2" fmla="*/ 87634 w 87694"/>
                    <a:gd name="connsiteY2" fmla="*/ 67153 h 102100"/>
                    <a:gd name="connsiteX3" fmla="*/ 76204 w 87694"/>
                    <a:gd name="connsiteY3" fmla="*/ 95728 h 102100"/>
                    <a:gd name="connsiteX4" fmla="*/ 41914 w 87694"/>
                    <a:gd name="connsiteY4" fmla="*/ 101443 h 102100"/>
                    <a:gd name="connsiteX5" fmla="*/ 9918 w 87694"/>
                    <a:gd name="connsiteY5" fmla="*/ 85112 h 102100"/>
                    <a:gd name="connsiteX6" fmla="*/ 1531 w 87694"/>
                    <a:gd name="connsiteY6" fmla="*/ 52678 h 102100"/>
                    <a:gd name="connsiteX7" fmla="*/ 7624 w 87694"/>
                    <a:gd name="connsiteY7" fmla="*/ 478 h 10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7694" h="102100">
                      <a:moveTo>
                        <a:pt x="7624" y="478"/>
                      </a:moveTo>
                      <a:cubicBezTo>
                        <a:pt x="19435" y="-3460"/>
                        <a:pt x="59059" y="17941"/>
                        <a:pt x="72394" y="29053"/>
                      </a:cubicBezTo>
                      <a:cubicBezTo>
                        <a:pt x="85729" y="40165"/>
                        <a:pt x="86999" y="56041"/>
                        <a:pt x="87634" y="67153"/>
                      </a:cubicBezTo>
                      <a:cubicBezTo>
                        <a:pt x="88269" y="78265"/>
                        <a:pt x="83824" y="90013"/>
                        <a:pt x="76204" y="95728"/>
                      </a:cubicBezTo>
                      <a:cubicBezTo>
                        <a:pt x="68584" y="101443"/>
                        <a:pt x="52962" y="103212"/>
                        <a:pt x="41914" y="101443"/>
                      </a:cubicBezTo>
                      <a:cubicBezTo>
                        <a:pt x="30866" y="99674"/>
                        <a:pt x="18490" y="91462"/>
                        <a:pt x="9918" y="85112"/>
                      </a:cubicBezTo>
                      <a:cubicBezTo>
                        <a:pt x="1346" y="78762"/>
                        <a:pt x="1913" y="66784"/>
                        <a:pt x="1531" y="52678"/>
                      </a:cubicBezTo>
                      <a:cubicBezTo>
                        <a:pt x="1149" y="38572"/>
                        <a:pt x="-4186" y="4416"/>
                        <a:pt x="7624" y="478"/>
                      </a:cubicBezTo>
                      <a:close/>
                    </a:path>
                  </a:pathLst>
                </a:custGeom>
                <a:solidFill>
                  <a:srgbClr val="E96A63"/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</p:grpSp>
          <p:grpSp>
            <p:nvGrpSpPr>
              <p:cNvPr id="83" name="邊線"/>
              <p:cNvGrpSpPr/>
              <p:nvPr/>
            </p:nvGrpSpPr>
            <p:grpSpPr>
              <a:xfrm>
                <a:off x="5868144" y="1203598"/>
                <a:ext cx="118128" cy="2808312"/>
                <a:chOff x="5868144" y="1203598"/>
                <a:chExt cx="118128" cy="2808312"/>
              </a:xfrm>
            </p:grpSpPr>
            <p:sp>
              <p:nvSpPr>
                <p:cNvPr id="85" name="矩形 84"/>
                <p:cNvSpPr/>
                <p:nvPr/>
              </p:nvSpPr>
              <p:spPr>
                <a:xfrm>
                  <a:off x="5868144" y="1203598"/>
                  <a:ext cx="118128" cy="2808312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  <p:sp>
              <p:nvSpPr>
                <p:cNvPr id="86" name="矩形 85"/>
                <p:cNvSpPr/>
                <p:nvPr/>
              </p:nvSpPr>
              <p:spPr>
                <a:xfrm>
                  <a:off x="5868144" y="3651870"/>
                  <a:ext cx="118128" cy="36004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/>
                </a:p>
              </p:txBody>
            </p:sp>
          </p:grpSp>
          <p:sp>
            <p:nvSpPr>
              <p:cNvPr id="84" name="陰影"/>
              <p:cNvSpPr/>
              <p:nvPr/>
            </p:nvSpPr>
            <p:spPr>
              <a:xfrm>
                <a:off x="5868144" y="1131590"/>
                <a:ext cx="2290336" cy="72008"/>
              </a:xfrm>
              <a:prstGeom prst="parallelogram">
                <a:avLst>
                  <a:gd name="adj" fmla="val 84966"/>
                </a:avLst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</p:grpSp>
        <p:sp>
          <p:nvSpPr>
            <p:cNvPr id="191" name="不等於 190"/>
            <p:cNvSpPr/>
            <p:nvPr/>
          </p:nvSpPr>
          <p:spPr>
            <a:xfrm>
              <a:off x="7127504" y="5574593"/>
              <a:ext cx="576064" cy="304975"/>
            </a:xfrm>
            <a:prstGeom prst="mathNot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975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51" name="白底"/>
          <p:cNvSpPr/>
          <p:nvPr/>
        </p:nvSpPr>
        <p:spPr>
          <a:xfrm>
            <a:off x="827585" y="863685"/>
            <a:ext cx="7488832" cy="5154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C7D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C7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accent1"/>
                </a:solidFill>
                <a:cs typeface="Arial" pitchFamily="34" charset="0"/>
              </a:rPr>
              <a:t>資料處理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及觀察面向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grpSp>
        <p:nvGrpSpPr>
          <p:cNvPr id="17" name="地價房屋字"/>
          <p:cNvGrpSpPr/>
          <p:nvPr/>
        </p:nvGrpSpPr>
        <p:grpSpPr>
          <a:xfrm>
            <a:off x="570074" y="4313016"/>
            <a:ext cx="2192492" cy="732111"/>
            <a:chOff x="570074" y="4313016"/>
            <a:chExt cx="2192492" cy="732111"/>
          </a:xfrm>
        </p:grpSpPr>
        <p:cxnSp>
          <p:nvCxnSpPr>
            <p:cNvPr id="119" name="Elbow Connector 14">
              <a:extLst>
                <a:ext uri="{FF2B5EF4-FFF2-40B4-BE49-F238E27FC236}">
                  <a16:creationId xmlns:a16="http://schemas.microsoft.com/office/drawing/2014/main" id="{1ADF520C-8261-474A-A01A-940817AC88AB}"/>
                </a:ext>
              </a:extLst>
            </p:cNvPr>
            <p:cNvCxnSpPr>
              <a:cxnSpLocks/>
              <a:endCxn id="139" idx="1"/>
            </p:cNvCxnSpPr>
            <p:nvPr/>
          </p:nvCxnSpPr>
          <p:spPr>
            <a:xfrm flipV="1">
              <a:off x="570074" y="4313016"/>
              <a:ext cx="1154358" cy="542739"/>
            </a:xfrm>
            <a:prstGeom prst="bentConnector3">
              <a:avLst>
                <a:gd name="adj1" fmla="val -11695"/>
              </a:avLst>
            </a:prstGeom>
            <a:ln w="25400">
              <a:solidFill>
                <a:schemeClr val="accent1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5">
              <a:extLst>
                <a:ext uri="{FF2B5EF4-FFF2-40B4-BE49-F238E27FC236}">
                  <a16:creationId xmlns:a16="http://schemas.microsoft.com/office/drawing/2014/main" id="{F4C6F4E4-6D0D-4B70-A06B-9B42EF9D5B5A}"/>
                </a:ext>
              </a:extLst>
            </p:cNvPr>
            <p:cNvSpPr txBox="1"/>
            <p:nvPr/>
          </p:nvSpPr>
          <p:spPr>
            <a:xfrm>
              <a:off x="717851" y="4706573"/>
              <a:ext cx="2044715" cy="33855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1600" dirty="0" smtClean="0">
                  <a:solidFill>
                    <a:srgbClr val="E62949"/>
                  </a:solidFill>
                </a:rPr>
                <a:t>土地</a:t>
              </a:r>
              <a:r>
                <a:rPr lang="zh-TW" altLang="en-US" sz="1600" dirty="0">
                  <a:solidFill>
                    <a:srgbClr val="E62949"/>
                  </a:solidFill>
                </a:rPr>
                <a:t>及房屋價值</a:t>
              </a:r>
              <a:endParaRPr lang="ko-KR" altLang="en-US" sz="1600" dirty="0">
                <a:solidFill>
                  <a:srgbClr val="E62949"/>
                </a:solidFill>
              </a:endParaRPr>
            </a:p>
          </p:txBody>
        </p:sp>
      </p:grpSp>
      <p:grpSp>
        <p:nvGrpSpPr>
          <p:cNvPr id="13" name="勞健保字"/>
          <p:cNvGrpSpPr/>
          <p:nvPr/>
        </p:nvGrpSpPr>
        <p:grpSpPr>
          <a:xfrm>
            <a:off x="6744037" y="4270273"/>
            <a:ext cx="2044715" cy="948002"/>
            <a:chOff x="6744037" y="4270273"/>
            <a:chExt cx="2044715" cy="948002"/>
          </a:xfrm>
        </p:grpSpPr>
        <p:sp>
          <p:nvSpPr>
            <p:cNvPr id="128" name="TextBox 21">
              <a:extLst>
                <a:ext uri="{FF2B5EF4-FFF2-40B4-BE49-F238E27FC236}">
                  <a16:creationId xmlns:a16="http://schemas.microsoft.com/office/drawing/2014/main" id="{E9563722-3B1E-47C8-B7AA-4E493FB9CE88}"/>
                </a:ext>
              </a:extLst>
            </p:cNvPr>
            <p:cNvSpPr txBox="1"/>
            <p:nvPr/>
          </p:nvSpPr>
          <p:spPr>
            <a:xfrm>
              <a:off x="6744037" y="4633500"/>
              <a:ext cx="2044715" cy="58477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1600" dirty="0">
                  <a:solidFill>
                    <a:srgbClr val="1C7DE1"/>
                  </a:solidFill>
                </a:rPr>
                <a:t>投保狀況</a:t>
              </a:r>
              <a:endParaRPr lang="en-US" altLang="zh-TW" sz="1600" dirty="0">
                <a:solidFill>
                  <a:srgbClr val="1C7DE1"/>
                </a:solidFill>
              </a:endParaRPr>
            </a:p>
            <a:p>
              <a:r>
                <a:rPr lang="zh-TW" altLang="en-US" sz="1600" dirty="0">
                  <a:solidFill>
                    <a:srgbClr val="1C7DE1"/>
                  </a:solidFill>
                </a:rPr>
                <a:t>戶籍組成結構</a:t>
              </a:r>
              <a:endParaRPr lang="ko-KR" altLang="en-US" sz="1600" dirty="0">
                <a:solidFill>
                  <a:srgbClr val="1C7DE1"/>
                </a:solidFill>
              </a:endParaRPr>
            </a:p>
          </p:txBody>
        </p:sp>
        <p:cxnSp>
          <p:nvCxnSpPr>
            <p:cNvPr id="130" name="Elbow Connector 33">
              <a:extLst>
                <a:ext uri="{FF2B5EF4-FFF2-40B4-BE49-F238E27FC236}">
                  <a16:creationId xmlns:a16="http://schemas.microsoft.com/office/drawing/2014/main" id="{B758394B-CB2A-47B2-B99E-7D11B7D9A8A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317977" y="4270273"/>
              <a:ext cx="798519" cy="605576"/>
            </a:xfrm>
            <a:prstGeom prst="bentConnector3">
              <a:avLst>
                <a:gd name="adj1" fmla="val -28176"/>
              </a:avLst>
            </a:prstGeom>
            <a:ln w="25400">
              <a:solidFill>
                <a:schemeClr val="accent5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所得檔字"/>
          <p:cNvGrpSpPr/>
          <p:nvPr/>
        </p:nvGrpSpPr>
        <p:grpSpPr>
          <a:xfrm>
            <a:off x="706727" y="1364299"/>
            <a:ext cx="3224112" cy="748519"/>
            <a:chOff x="706727" y="1364299"/>
            <a:chExt cx="3224112" cy="748519"/>
          </a:xfrm>
        </p:grpSpPr>
        <p:sp>
          <p:nvSpPr>
            <p:cNvPr id="133" name="TextBox 26">
              <a:extLst>
                <a:ext uri="{FF2B5EF4-FFF2-40B4-BE49-F238E27FC236}">
                  <a16:creationId xmlns:a16="http://schemas.microsoft.com/office/drawing/2014/main" id="{7DC5DDF2-DF42-4FC4-9B7E-D391F716EDE8}"/>
                </a:ext>
              </a:extLst>
            </p:cNvPr>
            <p:cNvSpPr txBox="1"/>
            <p:nvPr/>
          </p:nvSpPr>
          <p:spPr>
            <a:xfrm>
              <a:off x="831860" y="1364299"/>
              <a:ext cx="3098979" cy="58477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1600" dirty="0">
                  <a:solidFill>
                    <a:srgbClr val="DB620F"/>
                  </a:solidFill>
                </a:rPr>
                <a:t>各類所得收入及其來源</a:t>
              </a:r>
              <a:endParaRPr lang="en-US" altLang="zh-TW" sz="1600" dirty="0">
                <a:solidFill>
                  <a:srgbClr val="DB620F"/>
                </a:solidFill>
              </a:endParaRPr>
            </a:p>
            <a:p>
              <a:r>
                <a:rPr lang="zh-TW" altLang="en-US" sz="1600" dirty="0">
                  <a:solidFill>
                    <a:srgbClr val="DB620F"/>
                  </a:solidFill>
                </a:rPr>
                <a:t>身心障礙與經濟弱勢註記</a:t>
              </a:r>
              <a:endParaRPr lang="ko-KR" altLang="en-US" sz="1600" dirty="0">
                <a:solidFill>
                  <a:srgbClr val="DB620F"/>
                </a:solidFill>
              </a:endParaRPr>
            </a:p>
          </p:txBody>
        </p:sp>
        <p:cxnSp>
          <p:nvCxnSpPr>
            <p:cNvPr id="134" name="Elbow Connector 43">
              <a:extLst>
                <a:ext uri="{FF2B5EF4-FFF2-40B4-BE49-F238E27FC236}">
                  <a16:creationId xmlns:a16="http://schemas.microsoft.com/office/drawing/2014/main" id="{2085084D-9491-4B46-871F-18ECA41711FA}"/>
                </a:ext>
              </a:extLst>
            </p:cNvPr>
            <p:cNvCxnSpPr/>
            <p:nvPr/>
          </p:nvCxnSpPr>
          <p:spPr>
            <a:xfrm>
              <a:off x="706727" y="1506159"/>
              <a:ext cx="2632262" cy="606659"/>
            </a:xfrm>
            <a:prstGeom prst="bentConnector3">
              <a:avLst>
                <a:gd name="adj1" fmla="val -7118"/>
              </a:avLst>
            </a:prstGeom>
            <a:ln w="25400">
              <a:solidFill>
                <a:schemeClr val="accent2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營業稅字"/>
          <p:cNvGrpSpPr/>
          <p:nvPr/>
        </p:nvGrpSpPr>
        <p:grpSpPr>
          <a:xfrm>
            <a:off x="5501155" y="1663340"/>
            <a:ext cx="2509243" cy="584775"/>
            <a:chOff x="5501155" y="1663340"/>
            <a:chExt cx="2509243" cy="584775"/>
          </a:xfrm>
        </p:grpSpPr>
        <p:sp>
          <p:nvSpPr>
            <p:cNvPr id="137" name="TextBox 30">
              <a:extLst>
                <a:ext uri="{FF2B5EF4-FFF2-40B4-BE49-F238E27FC236}">
                  <a16:creationId xmlns:a16="http://schemas.microsoft.com/office/drawing/2014/main" id="{5DDC783D-AC40-4A04-AC28-1A021DD8D256}"/>
                </a:ext>
              </a:extLst>
            </p:cNvPr>
            <p:cNvSpPr txBox="1"/>
            <p:nvPr/>
          </p:nvSpPr>
          <p:spPr>
            <a:xfrm>
              <a:off x="5753703" y="1663340"/>
              <a:ext cx="2256695" cy="58477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1600" dirty="0">
                  <a:solidFill>
                    <a:srgbClr val="1AB4BC"/>
                  </a:solidFill>
                </a:rPr>
                <a:t>所得來源所屬行業</a:t>
              </a:r>
              <a:endParaRPr lang="en-US" altLang="zh-TW" sz="1600" dirty="0">
                <a:solidFill>
                  <a:srgbClr val="1AB4BC"/>
                </a:solidFill>
              </a:endParaRPr>
            </a:p>
            <a:p>
              <a:endParaRPr lang="ko-KR" altLang="en-US" sz="1600" dirty="0">
                <a:solidFill>
                  <a:srgbClr val="1AB4BC"/>
                </a:solidFill>
              </a:endParaRPr>
            </a:p>
          </p:txBody>
        </p:sp>
        <p:cxnSp>
          <p:nvCxnSpPr>
            <p:cNvPr id="138" name="Elbow Connector 55">
              <a:extLst>
                <a:ext uri="{FF2B5EF4-FFF2-40B4-BE49-F238E27FC236}">
                  <a16:creationId xmlns:a16="http://schemas.microsoft.com/office/drawing/2014/main" id="{67A69DF5-F536-4184-9694-E80F89841402}"/>
                </a:ext>
              </a:extLst>
            </p:cNvPr>
            <p:cNvCxnSpPr/>
            <p:nvPr/>
          </p:nvCxnSpPr>
          <p:spPr>
            <a:xfrm flipV="1">
              <a:off x="5501155" y="1805378"/>
              <a:ext cx="2023173" cy="314851"/>
            </a:xfrm>
            <a:prstGeom prst="bentConnector3">
              <a:avLst>
                <a:gd name="adj1" fmla="val 109538"/>
              </a:avLst>
            </a:prstGeom>
            <a:ln w="25400">
              <a:solidFill>
                <a:schemeClr val="accent4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結算申報字"/>
          <p:cNvGrpSpPr/>
          <p:nvPr/>
        </p:nvGrpSpPr>
        <p:grpSpPr>
          <a:xfrm>
            <a:off x="3826310" y="4572643"/>
            <a:ext cx="2161566" cy="696742"/>
            <a:chOff x="3826310" y="4572643"/>
            <a:chExt cx="2161566" cy="696742"/>
          </a:xfrm>
        </p:grpSpPr>
        <p:sp>
          <p:nvSpPr>
            <p:cNvPr id="125" name="TextBox 18">
              <a:extLst>
                <a:ext uri="{FF2B5EF4-FFF2-40B4-BE49-F238E27FC236}">
                  <a16:creationId xmlns:a16="http://schemas.microsoft.com/office/drawing/2014/main" id="{D2658D43-7D26-42F2-868D-345B3544743B}"/>
                </a:ext>
              </a:extLst>
            </p:cNvPr>
            <p:cNvSpPr txBox="1"/>
            <p:nvPr/>
          </p:nvSpPr>
          <p:spPr>
            <a:xfrm>
              <a:off x="3943161" y="4684610"/>
              <a:ext cx="2044715" cy="58477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zh-TW" altLang="en-US" sz="1600" dirty="0">
                  <a:solidFill>
                    <a:srgbClr val="CB940B"/>
                  </a:solidFill>
                </a:rPr>
                <a:t>家戶總所得</a:t>
              </a:r>
              <a:endParaRPr lang="en-US" altLang="zh-TW" sz="1600" dirty="0">
                <a:solidFill>
                  <a:srgbClr val="CB940B"/>
                </a:solidFill>
              </a:endParaRPr>
            </a:p>
            <a:p>
              <a:r>
                <a:rPr lang="zh-TW" altLang="en-US" sz="1600" dirty="0">
                  <a:solidFill>
                    <a:srgbClr val="CB940B"/>
                  </a:solidFill>
                </a:rPr>
                <a:t>家戶組成結構</a:t>
              </a:r>
              <a:endParaRPr lang="ko-KR" altLang="en-US" sz="1600" dirty="0">
                <a:solidFill>
                  <a:srgbClr val="CB940B"/>
                </a:solidFill>
              </a:endParaRPr>
            </a:p>
          </p:txBody>
        </p:sp>
        <p:cxnSp>
          <p:nvCxnSpPr>
            <p:cNvPr id="129" name="Elbow Connector 30">
              <a:extLst>
                <a:ext uri="{FF2B5EF4-FFF2-40B4-BE49-F238E27FC236}">
                  <a16:creationId xmlns:a16="http://schemas.microsoft.com/office/drawing/2014/main" id="{2379F85C-BBD7-4D76-9E5B-2FB8FD6296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26310" y="4572643"/>
              <a:ext cx="611393" cy="398675"/>
            </a:xfrm>
            <a:prstGeom prst="bentConnector3">
              <a:avLst>
                <a:gd name="adj1" fmla="val -43204"/>
              </a:avLst>
            </a:prstGeom>
            <a:ln w="25400">
              <a:solidFill>
                <a:schemeClr val="accent3">
                  <a:alpha val="70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地價房屋"/>
          <p:cNvGrpSpPr/>
          <p:nvPr/>
        </p:nvGrpSpPr>
        <p:grpSpPr>
          <a:xfrm>
            <a:off x="1452856" y="2589535"/>
            <a:ext cx="1774869" cy="2077424"/>
            <a:chOff x="1452856" y="2589535"/>
            <a:chExt cx="1774869" cy="2077424"/>
          </a:xfrm>
        </p:grpSpPr>
        <p:sp>
          <p:nvSpPr>
            <p:cNvPr id="109" name="Freeform: Shape 2">
              <a:extLst>
                <a:ext uri="{FF2B5EF4-FFF2-40B4-BE49-F238E27FC236}">
                  <a16:creationId xmlns:a16="http://schemas.microsoft.com/office/drawing/2014/main" id="{E9647152-983C-49E8-9F34-F9883A63DBB6}"/>
                </a:ext>
              </a:extLst>
            </p:cNvPr>
            <p:cNvSpPr/>
            <p:nvPr/>
          </p:nvSpPr>
          <p:spPr>
            <a:xfrm>
              <a:off x="1452856" y="2589535"/>
              <a:ext cx="1774869" cy="1419896"/>
            </a:xfrm>
            <a:custGeom>
              <a:avLst/>
              <a:gdLst>
                <a:gd name="connsiteX0" fmla="*/ 510179 w 737797"/>
                <a:gd name="connsiteY0" fmla="*/ 592182 h 590237"/>
                <a:gd name="connsiteX1" fmla="*/ 449750 w 737797"/>
                <a:gd name="connsiteY1" fmla="*/ 592182 h 590237"/>
                <a:gd name="connsiteX2" fmla="*/ 408293 w 737797"/>
                <a:gd name="connsiteY2" fmla="*/ 569697 h 590237"/>
                <a:gd name="connsiteX3" fmla="*/ 412509 w 737797"/>
                <a:gd name="connsiteY3" fmla="*/ 532456 h 590237"/>
                <a:gd name="connsiteX4" fmla="*/ 438507 w 737797"/>
                <a:gd name="connsiteY4" fmla="*/ 486783 h 590237"/>
                <a:gd name="connsiteX5" fmla="*/ 378781 w 737797"/>
                <a:gd name="connsiteY5" fmla="*/ 443218 h 590237"/>
                <a:gd name="connsiteX6" fmla="*/ 314838 w 737797"/>
                <a:gd name="connsiteY6" fmla="*/ 465703 h 590237"/>
                <a:gd name="connsiteX7" fmla="*/ 319757 w 737797"/>
                <a:gd name="connsiteY7" fmla="*/ 526132 h 590237"/>
                <a:gd name="connsiteX8" fmla="*/ 338729 w 737797"/>
                <a:gd name="connsiteY8" fmla="*/ 558455 h 590237"/>
                <a:gd name="connsiteX9" fmla="*/ 298677 w 737797"/>
                <a:gd name="connsiteY9" fmla="*/ 591480 h 590237"/>
                <a:gd name="connsiteX10" fmla="*/ 161658 w 737797"/>
                <a:gd name="connsiteY10" fmla="*/ 592182 h 590237"/>
                <a:gd name="connsiteX11" fmla="*/ 149712 w 737797"/>
                <a:gd name="connsiteY11" fmla="*/ 573913 h 590237"/>
                <a:gd name="connsiteX12" fmla="*/ 149712 w 737797"/>
                <a:gd name="connsiteY12" fmla="*/ 458676 h 590237"/>
                <a:gd name="connsiteX13" fmla="*/ 141983 w 737797"/>
                <a:gd name="connsiteY13" fmla="*/ 427759 h 590237"/>
                <a:gd name="connsiteX14" fmla="*/ 108255 w 737797"/>
                <a:gd name="connsiteY14" fmla="*/ 426354 h 590237"/>
                <a:gd name="connsiteX15" fmla="*/ 55555 w 737797"/>
                <a:gd name="connsiteY15" fmla="*/ 450947 h 590237"/>
                <a:gd name="connsiteX16" fmla="*/ 4261 w 737797"/>
                <a:gd name="connsiteY16" fmla="*/ 398950 h 590237"/>
                <a:gd name="connsiteX17" fmla="*/ 35178 w 737797"/>
                <a:gd name="connsiteY17" fmla="*/ 299172 h 590237"/>
                <a:gd name="connsiteX18" fmla="*/ 102634 w 737797"/>
                <a:gd name="connsiteY18" fmla="*/ 306901 h 590237"/>
                <a:gd name="connsiteX19" fmla="*/ 128632 w 737797"/>
                <a:gd name="connsiteY19" fmla="*/ 324468 h 590237"/>
                <a:gd name="connsiteX20" fmla="*/ 149712 w 737797"/>
                <a:gd name="connsiteY20" fmla="*/ 289334 h 590237"/>
                <a:gd name="connsiteX21" fmla="*/ 149010 w 737797"/>
                <a:gd name="connsiteY21" fmla="*/ 174097 h 590237"/>
                <a:gd name="connsiteX22" fmla="*/ 174305 w 737797"/>
                <a:gd name="connsiteY22" fmla="*/ 148802 h 590237"/>
                <a:gd name="connsiteX23" fmla="*/ 286732 w 737797"/>
                <a:gd name="connsiteY23" fmla="*/ 149504 h 590237"/>
                <a:gd name="connsiteX24" fmla="*/ 310622 w 737797"/>
                <a:gd name="connsiteY24" fmla="*/ 144586 h 590237"/>
                <a:gd name="connsiteX25" fmla="*/ 314136 w 737797"/>
                <a:gd name="connsiteY25" fmla="*/ 108047 h 590237"/>
                <a:gd name="connsiteX26" fmla="*/ 311325 w 737797"/>
                <a:gd name="connsiteY26" fmla="*/ 23025 h 590237"/>
                <a:gd name="connsiteX27" fmla="*/ 439913 w 737797"/>
                <a:gd name="connsiteY27" fmla="*/ 32862 h 590237"/>
                <a:gd name="connsiteX28" fmla="*/ 433589 w 737797"/>
                <a:gd name="connsiteY28" fmla="*/ 104534 h 590237"/>
                <a:gd name="connsiteX29" fmla="*/ 416724 w 737797"/>
                <a:gd name="connsiteY29" fmla="*/ 128424 h 590237"/>
                <a:gd name="connsiteX30" fmla="*/ 451858 w 737797"/>
                <a:gd name="connsiteY30" fmla="*/ 149504 h 590237"/>
                <a:gd name="connsiteX31" fmla="*/ 572013 w 737797"/>
                <a:gd name="connsiteY31" fmla="*/ 148802 h 590237"/>
                <a:gd name="connsiteX32" fmla="*/ 590985 w 737797"/>
                <a:gd name="connsiteY32" fmla="*/ 168476 h 590237"/>
                <a:gd name="connsiteX33" fmla="*/ 590283 w 737797"/>
                <a:gd name="connsiteY33" fmla="*/ 283713 h 590237"/>
                <a:gd name="connsiteX34" fmla="*/ 597309 w 737797"/>
                <a:gd name="connsiteY34" fmla="*/ 312522 h 590237"/>
                <a:gd name="connsiteX35" fmla="*/ 633145 w 737797"/>
                <a:gd name="connsiteY35" fmla="*/ 314630 h 590237"/>
                <a:gd name="connsiteX36" fmla="*/ 719573 w 737797"/>
                <a:gd name="connsiteY36" fmla="*/ 312522 h 590237"/>
                <a:gd name="connsiteX37" fmla="*/ 694980 w 737797"/>
                <a:gd name="connsiteY37" fmla="*/ 448136 h 590237"/>
                <a:gd name="connsiteX38" fmla="*/ 636659 w 737797"/>
                <a:gd name="connsiteY38" fmla="*/ 433380 h 590237"/>
                <a:gd name="connsiteX39" fmla="*/ 612768 w 737797"/>
                <a:gd name="connsiteY39" fmla="*/ 417219 h 590237"/>
                <a:gd name="connsiteX40" fmla="*/ 590283 w 737797"/>
                <a:gd name="connsiteY40" fmla="*/ 451650 h 590237"/>
                <a:gd name="connsiteX41" fmla="*/ 590985 w 737797"/>
                <a:gd name="connsiteY41" fmla="*/ 569697 h 590237"/>
                <a:gd name="connsiteX42" fmla="*/ 567797 w 737797"/>
                <a:gd name="connsiteY42" fmla="*/ 593588 h 590237"/>
                <a:gd name="connsiteX43" fmla="*/ 510179 w 737797"/>
                <a:gd name="connsiteY43" fmla="*/ 592182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7797" h="590237">
                  <a:moveTo>
                    <a:pt x="510179" y="592182"/>
                  </a:moveTo>
                  <a:cubicBezTo>
                    <a:pt x="489802" y="592182"/>
                    <a:pt x="470127" y="592182"/>
                    <a:pt x="449750" y="592182"/>
                  </a:cubicBezTo>
                  <a:cubicBezTo>
                    <a:pt x="431481" y="592182"/>
                    <a:pt x="418833" y="583751"/>
                    <a:pt x="408293" y="569697"/>
                  </a:cubicBezTo>
                  <a:cubicBezTo>
                    <a:pt x="397753" y="555644"/>
                    <a:pt x="397753" y="543699"/>
                    <a:pt x="412509" y="532456"/>
                  </a:cubicBezTo>
                  <a:cubicBezTo>
                    <a:pt x="427264" y="521213"/>
                    <a:pt x="445534" y="509971"/>
                    <a:pt x="438507" y="486783"/>
                  </a:cubicBezTo>
                  <a:cubicBezTo>
                    <a:pt x="430778" y="460785"/>
                    <a:pt x="407590" y="445326"/>
                    <a:pt x="378781" y="443218"/>
                  </a:cubicBezTo>
                  <a:cubicBezTo>
                    <a:pt x="354188" y="441813"/>
                    <a:pt x="331702" y="444623"/>
                    <a:pt x="314838" y="465703"/>
                  </a:cubicBezTo>
                  <a:cubicBezTo>
                    <a:pt x="294461" y="490296"/>
                    <a:pt x="295164" y="504349"/>
                    <a:pt x="319757" y="526132"/>
                  </a:cubicBezTo>
                  <a:cubicBezTo>
                    <a:pt x="329594" y="534564"/>
                    <a:pt x="345053" y="540186"/>
                    <a:pt x="338729" y="558455"/>
                  </a:cubicBezTo>
                  <a:cubicBezTo>
                    <a:pt x="331702" y="576724"/>
                    <a:pt x="317649" y="590777"/>
                    <a:pt x="298677" y="591480"/>
                  </a:cubicBezTo>
                  <a:cubicBezTo>
                    <a:pt x="253004" y="593588"/>
                    <a:pt x="207331" y="591480"/>
                    <a:pt x="161658" y="592182"/>
                  </a:cubicBezTo>
                  <a:cubicBezTo>
                    <a:pt x="146199" y="592182"/>
                    <a:pt x="149712" y="581642"/>
                    <a:pt x="149712" y="573913"/>
                  </a:cubicBezTo>
                  <a:cubicBezTo>
                    <a:pt x="149712" y="535267"/>
                    <a:pt x="149712" y="497323"/>
                    <a:pt x="149712" y="458676"/>
                  </a:cubicBezTo>
                  <a:cubicBezTo>
                    <a:pt x="149712" y="447434"/>
                    <a:pt x="149712" y="436894"/>
                    <a:pt x="141983" y="427759"/>
                  </a:cubicBezTo>
                  <a:cubicBezTo>
                    <a:pt x="131443" y="415111"/>
                    <a:pt x="121606" y="407382"/>
                    <a:pt x="108255" y="426354"/>
                  </a:cubicBezTo>
                  <a:cubicBezTo>
                    <a:pt x="95607" y="443920"/>
                    <a:pt x="80149" y="459379"/>
                    <a:pt x="55555" y="450947"/>
                  </a:cubicBezTo>
                  <a:cubicBezTo>
                    <a:pt x="30259" y="442515"/>
                    <a:pt x="11288" y="426354"/>
                    <a:pt x="4261" y="398950"/>
                  </a:cubicBezTo>
                  <a:cubicBezTo>
                    <a:pt x="-6982" y="356087"/>
                    <a:pt x="4261" y="320954"/>
                    <a:pt x="35178" y="299172"/>
                  </a:cubicBezTo>
                  <a:cubicBezTo>
                    <a:pt x="61177" y="280902"/>
                    <a:pt x="80149" y="283713"/>
                    <a:pt x="102634" y="306901"/>
                  </a:cubicBezTo>
                  <a:cubicBezTo>
                    <a:pt x="109661" y="313928"/>
                    <a:pt x="111769" y="331494"/>
                    <a:pt x="128632" y="324468"/>
                  </a:cubicBezTo>
                  <a:cubicBezTo>
                    <a:pt x="143388" y="317441"/>
                    <a:pt x="149712" y="304793"/>
                    <a:pt x="149712" y="289334"/>
                  </a:cubicBezTo>
                  <a:cubicBezTo>
                    <a:pt x="149712" y="250688"/>
                    <a:pt x="151118" y="212744"/>
                    <a:pt x="149010" y="174097"/>
                  </a:cubicBezTo>
                  <a:cubicBezTo>
                    <a:pt x="148307" y="153720"/>
                    <a:pt x="153225" y="147396"/>
                    <a:pt x="174305" y="148802"/>
                  </a:cubicBezTo>
                  <a:cubicBezTo>
                    <a:pt x="211547" y="150910"/>
                    <a:pt x="249491" y="149504"/>
                    <a:pt x="286732" y="149504"/>
                  </a:cubicBezTo>
                  <a:cubicBezTo>
                    <a:pt x="295164" y="149504"/>
                    <a:pt x="302893" y="149504"/>
                    <a:pt x="310622" y="144586"/>
                  </a:cubicBezTo>
                  <a:cubicBezTo>
                    <a:pt x="330297" y="132640"/>
                    <a:pt x="331000" y="122803"/>
                    <a:pt x="314136" y="108047"/>
                  </a:cubicBezTo>
                  <a:cubicBezTo>
                    <a:pt x="281110" y="79941"/>
                    <a:pt x="280408" y="52537"/>
                    <a:pt x="311325" y="23025"/>
                  </a:cubicBezTo>
                  <a:cubicBezTo>
                    <a:pt x="346458" y="-11406"/>
                    <a:pt x="409698" y="-6487"/>
                    <a:pt x="439913" y="32862"/>
                  </a:cubicBezTo>
                  <a:cubicBezTo>
                    <a:pt x="460993" y="59563"/>
                    <a:pt x="458884" y="81346"/>
                    <a:pt x="433589" y="104534"/>
                  </a:cubicBezTo>
                  <a:cubicBezTo>
                    <a:pt x="426562" y="111560"/>
                    <a:pt x="410401" y="114371"/>
                    <a:pt x="416724" y="128424"/>
                  </a:cubicBezTo>
                  <a:cubicBezTo>
                    <a:pt x="423049" y="141775"/>
                    <a:pt x="434994" y="149504"/>
                    <a:pt x="451858" y="149504"/>
                  </a:cubicBezTo>
                  <a:cubicBezTo>
                    <a:pt x="491910" y="148802"/>
                    <a:pt x="531962" y="150207"/>
                    <a:pt x="572013" y="148802"/>
                  </a:cubicBezTo>
                  <a:cubicBezTo>
                    <a:pt x="588175" y="148099"/>
                    <a:pt x="591688" y="153720"/>
                    <a:pt x="590985" y="168476"/>
                  </a:cubicBezTo>
                  <a:cubicBezTo>
                    <a:pt x="589580" y="207123"/>
                    <a:pt x="590985" y="245067"/>
                    <a:pt x="590283" y="283713"/>
                  </a:cubicBezTo>
                  <a:cubicBezTo>
                    <a:pt x="590283" y="294253"/>
                    <a:pt x="590985" y="304090"/>
                    <a:pt x="597309" y="312522"/>
                  </a:cubicBezTo>
                  <a:cubicBezTo>
                    <a:pt x="607849" y="325873"/>
                    <a:pt x="617687" y="333602"/>
                    <a:pt x="633145" y="314630"/>
                  </a:cubicBezTo>
                  <a:cubicBezTo>
                    <a:pt x="661954" y="278794"/>
                    <a:pt x="687953" y="279497"/>
                    <a:pt x="719573" y="312522"/>
                  </a:cubicBezTo>
                  <a:cubicBezTo>
                    <a:pt x="756112" y="351872"/>
                    <a:pt x="742761" y="424948"/>
                    <a:pt x="694980" y="448136"/>
                  </a:cubicBezTo>
                  <a:cubicBezTo>
                    <a:pt x="671089" y="459379"/>
                    <a:pt x="653522" y="450947"/>
                    <a:pt x="636659" y="433380"/>
                  </a:cubicBezTo>
                  <a:cubicBezTo>
                    <a:pt x="630334" y="426354"/>
                    <a:pt x="627524" y="410895"/>
                    <a:pt x="612768" y="417219"/>
                  </a:cubicBezTo>
                  <a:cubicBezTo>
                    <a:pt x="598012" y="423543"/>
                    <a:pt x="590283" y="435488"/>
                    <a:pt x="590283" y="451650"/>
                  </a:cubicBezTo>
                  <a:cubicBezTo>
                    <a:pt x="590283" y="490999"/>
                    <a:pt x="588877" y="530348"/>
                    <a:pt x="590985" y="569697"/>
                  </a:cubicBezTo>
                  <a:cubicBezTo>
                    <a:pt x="591688" y="587967"/>
                    <a:pt x="587472" y="595696"/>
                    <a:pt x="567797" y="593588"/>
                  </a:cubicBezTo>
                  <a:cubicBezTo>
                    <a:pt x="548826" y="590777"/>
                    <a:pt x="529151" y="592182"/>
                    <a:pt x="510179" y="592182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139" name="TextBox 35">
              <a:extLst>
                <a:ext uri="{FF2B5EF4-FFF2-40B4-BE49-F238E27FC236}">
                  <a16:creationId xmlns:a16="http://schemas.microsoft.com/office/drawing/2014/main" id="{FBB1981F-9D0F-42BF-84F8-7196EDC532C4}"/>
                </a:ext>
              </a:extLst>
            </p:cNvPr>
            <p:cNvSpPr txBox="1"/>
            <p:nvPr/>
          </p:nvSpPr>
          <p:spPr>
            <a:xfrm>
              <a:off x="1724432" y="3959073"/>
              <a:ext cx="12011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rgbClr val="E62949"/>
                  </a:solidFill>
                  <a:cs typeface="Arial" pitchFamily="34" charset="0"/>
                </a:rPr>
                <a:t>地價</a:t>
              </a:r>
              <a:r>
                <a:rPr lang="zh-TW" altLang="en-US" sz="2000" b="1" dirty="0" smtClean="0">
                  <a:solidFill>
                    <a:srgbClr val="E62949"/>
                  </a:solidFill>
                  <a:cs typeface="Arial" pitchFamily="34" charset="0"/>
                </a:rPr>
                <a:t>及</a:t>
              </a:r>
              <a:endParaRPr lang="en-US" altLang="zh-TW" sz="2000" b="1" dirty="0" smtClean="0">
                <a:solidFill>
                  <a:srgbClr val="E62949"/>
                </a:solidFill>
                <a:cs typeface="Arial" pitchFamily="34" charset="0"/>
              </a:endParaRPr>
            </a:p>
            <a:p>
              <a:pPr algn="ctr"/>
              <a:r>
                <a:rPr lang="zh-TW" altLang="en-US" sz="2000" b="1" dirty="0" smtClean="0">
                  <a:solidFill>
                    <a:srgbClr val="E62949"/>
                  </a:solidFill>
                  <a:cs typeface="Arial" pitchFamily="34" charset="0"/>
                </a:rPr>
                <a:t>房屋稅</a:t>
              </a:r>
              <a:endParaRPr lang="ko-KR" altLang="en-US" sz="2000" b="1" dirty="0">
                <a:solidFill>
                  <a:srgbClr val="E62949"/>
                </a:solidFill>
                <a:cs typeface="Arial" pitchFamily="34" charset="0"/>
              </a:endParaRPr>
            </a:p>
          </p:txBody>
        </p:sp>
        <p:sp>
          <p:nvSpPr>
            <p:cNvPr id="89" name="Rectangle 9">
              <a:extLst>
                <a:ext uri="{FF2B5EF4-FFF2-40B4-BE49-F238E27FC236}">
                  <a16:creationId xmlns:a16="http://schemas.microsoft.com/office/drawing/2014/main" id="{226D7E44-4CBD-4099-BBFA-5B4FF777F65D}"/>
                </a:ext>
              </a:extLst>
            </p:cNvPr>
            <p:cNvSpPr/>
            <p:nvPr/>
          </p:nvSpPr>
          <p:spPr>
            <a:xfrm>
              <a:off x="2109498" y="3160451"/>
              <a:ext cx="495079" cy="409587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12" name="勞健保"/>
          <p:cNvGrpSpPr/>
          <p:nvPr/>
        </p:nvGrpSpPr>
        <p:grpSpPr>
          <a:xfrm>
            <a:off x="5639672" y="2564904"/>
            <a:ext cx="1774869" cy="2096607"/>
            <a:chOff x="5639672" y="2564904"/>
            <a:chExt cx="1774869" cy="2096607"/>
          </a:xfrm>
        </p:grpSpPr>
        <p:sp>
          <p:nvSpPr>
            <p:cNvPr id="116" name="Freeform: Shape 9">
              <a:extLst>
                <a:ext uri="{FF2B5EF4-FFF2-40B4-BE49-F238E27FC236}">
                  <a16:creationId xmlns:a16="http://schemas.microsoft.com/office/drawing/2014/main" id="{A5FB48C7-9C68-47C0-8DB6-68A116A59A79}"/>
                </a:ext>
              </a:extLst>
            </p:cNvPr>
            <p:cNvSpPr/>
            <p:nvPr/>
          </p:nvSpPr>
          <p:spPr>
            <a:xfrm>
              <a:off x="5639672" y="2564904"/>
              <a:ext cx="1774869" cy="1419896"/>
            </a:xfrm>
            <a:custGeom>
              <a:avLst/>
              <a:gdLst>
                <a:gd name="connsiteX0" fmla="*/ 510179 w 737797"/>
                <a:gd name="connsiteY0" fmla="*/ 592182 h 590237"/>
                <a:gd name="connsiteX1" fmla="*/ 449750 w 737797"/>
                <a:gd name="connsiteY1" fmla="*/ 592182 h 590237"/>
                <a:gd name="connsiteX2" fmla="*/ 408293 w 737797"/>
                <a:gd name="connsiteY2" fmla="*/ 569697 h 590237"/>
                <a:gd name="connsiteX3" fmla="*/ 412509 w 737797"/>
                <a:gd name="connsiteY3" fmla="*/ 532456 h 590237"/>
                <a:gd name="connsiteX4" fmla="*/ 438507 w 737797"/>
                <a:gd name="connsiteY4" fmla="*/ 486783 h 590237"/>
                <a:gd name="connsiteX5" fmla="*/ 378781 w 737797"/>
                <a:gd name="connsiteY5" fmla="*/ 443218 h 590237"/>
                <a:gd name="connsiteX6" fmla="*/ 314838 w 737797"/>
                <a:gd name="connsiteY6" fmla="*/ 465703 h 590237"/>
                <a:gd name="connsiteX7" fmla="*/ 319757 w 737797"/>
                <a:gd name="connsiteY7" fmla="*/ 526132 h 590237"/>
                <a:gd name="connsiteX8" fmla="*/ 338729 w 737797"/>
                <a:gd name="connsiteY8" fmla="*/ 558455 h 590237"/>
                <a:gd name="connsiteX9" fmla="*/ 298677 w 737797"/>
                <a:gd name="connsiteY9" fmla="*/ 591480 h 590237"/>
                <a:gd name="connsiteX10" fmla="*/ 161658 w 737797"/>
                <a:gd name="connsiteY10" fmla="*/ 592182 h 590237"/>
                <a:gd name="connsiteX11" fmla="*/ 149712 w 737797"/>
                <a:gd name="connsiteY11" fmla="*/ 573913 h 590237"/>
                <a:gd name="connsiteX12" fmla="*/ 149712 w 737797"/>
                <a:gd name="connsiteY12" fmla="*/ 458676 h 590237"/>
                <a:gd name="connsiteX13" fmla="*/ 141983 w 737797"/>
                <a:gd name="connsiteY13" fmla="*/ 427759 h 590237"/>
                <a:gd name="connsiteX14" fmla="*/ 108255 w 737797"/>
                <a:gd name="connsiteY14" fmla="*/ 426354 h 590237"/>
                <a:gd name="connsiteX15" fmla="*/ 55555 w 737797"/>
                <a:gd name="connsiteY15" fmla="*/ 450947 h 590237"/>
                <a:gd name="connsiteX16" fmla="*/ 4261 w 737797"/>
                <a:gd name="connsiteY16" fmla="*/ 398950 h 590237"/>
                <a:gd name="connsiteX17" fmla="*/ 35178 w 737797"/>
                <a:gd name="connsiteY17" fmla="*/ 299172 h 590237"/>
                <a:gd name="connsiteX18" fmla="*/ 102634 w 737797"/>
                <a:gd name="connsiteY18" fmla="*/ 306901 h 590237"/>
                <a:gd name="connsiteX19" fmla="*/ 128632 w 737797"/>
                <a:gd name="connsiteY19" fmla="*/ 324468 h 590237"/>
                <a:gd name="connsiteX20" fmla="*/ 149712 w 737797"/>
                <a:gd name="connsiteY20" fmla="*/ 289334 h 590237"/>
                <a:gd name="connsiteX21" fmla="*/ 149010 w 737797"/>
                <a:gd name="connsiteY21" fmla="*/ 174097 h 590237"/>
                <a:gd name="connsiteX22" fmla="*/ 174305 w 737797"/>
                <a:gd name="connsiteY22" fmla="*/ 148802 h 590237"/>
                <a:gd name="connsiteX23" fmla="*/ 286732 w 737797"/>
                <a:gd name="connsiteY23" fmla="*/ 149504 h 590237"/>
                <a:gd name="connsiteX24" fmla="*/ 310622 w 737797"/>
                <a:gd name="connsiteY24" fmla="*/ 144586 h 590237"/>
                <a:gd name="connsiteX25" fmla="*/ 314136 w 737797"/>
                <a:gd name="connsiteY25" fmla="*/ 108047 h 590237"/>
                <a:gd name="connsiteX26" fmla="*/ 311325 w 737797"/>
                <a:gd name="connsiteY26" fmla="*/ 23025 h 590237"/>
                <a:gd name="connsiteX27" fmla="*/ 439913 w 737797"/>
                <a:gd name="connsiteY27" fmla="*/ 32862 h 590237"/>
                <a:gd name="connsiteX28" fmla="*/ 433589 w 737797"/>
                <a:gd name="connsiteY28" fmla="*/ 104534 h 590237"/>
                <a:gd name="connsiteX29" fmla="*/ 416724 w 737797"/>
                <a:gd name="connsiteY29" fmla="*/ 128424 h 590237"/>
                <a:gd name="connsiteX30" fmla="*/ 451858 w 737797"/>
                <a:gd name="connsiteY30" fmla="*/ 149504 h 590237"/>
                <a:gd name="connsiteX31" fmla="*/ 572013 w 737797"/>
                <a:gd name="connsiteY31" fmla="*/ 148802 h 590237"/>
                <a:gd name="connsiteX32" fmla="*/ 590985 w 737797"/>
                <a:gd name="connsiteY32" fmla="*/ 168476 h 590237"/>
                <a:gd name="connsiteX33" fmla="*/ 590283 w 737797"/>
                <a:gd name="connsiteY33" fmla="*/ 283713 h 590237"/>
                <a:gd name="connsiteX34" fmla="*/ 597309 w 737797"/>
                <a:gd name="connsiteY34" fmla="*/ 312522 h 590237"/>
                <a:gd name="connsiteX35" fmla="*/ 633145 w 737797"/>
                <a:gd name="connsiteY35" fmla="*/ 314630 h 590237"/>
                <a:gd name="connsiteX36" fmla="*/ 719573 w 737797"/>
                <a:gd name="connsiteY36" fmla="*/ 312522 h 590237"/>
                <a:gd name="connsiteX37" fmla="*/ 694980 w 737797"/>
                <a:gd name="connsiteY37" fmla="*/ 448136 h 590237"/>
                <a:gd name="connsiteX38" fmla="*/ 636659 w 737797"/>
                <a:gd name="connsiteY38" fmla="*/ 433380 h 590237"/>
                <a:gd name="connsiteX39" fmla="*/ 612768 w 737797"/>
                <a:gd name="connsiteY39" fmla="*/ 417219 h 590237"/>
                <a:gd name="connsiteX40" fmla="*/ 590283 w 737797"/>
                <a:gd name="connsiteY40" fmla="*/ 451650 h 590237"/>
                <a:gd name="connsiteX41" fmla="*/ 590985 w 737797"/>
                <a:gd name="connsiteY41" fmla="*/ 569697 h 590237"/>
                <a:gd name="connsiteX42" fmla="*/ 567797 w 737797"/>
                <a:gd name="connsiteY42" fmla="*/ 593588 h 590237"/>
                <a:gd name="connsiteX43" fmla="*/ 510179 w 737797"/>
                <a:gd name="connsiteY43" fmla="*/ 592182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7797" h="590237">
                  <a:moveTo>
                    <a:pt x="510179" y="592182"/>
                  </a:moveTo>
                  <a:cubicBezTo>
                    <a:pt x="489802" y="592182"/>
                    <a:pt x="470127" y="592182"/>
                    <a:pt x="449750" y="592182"/>
                  </a:cubicBezTo>
                  <a:cubicBezTo>
                    <a:pt x="431481" y="592182"/>
                    <a:pt x="418833" y="583751"/>
                    <a:pt x="408293" y="569697"/>
                  </a:cubicBezTo>
                  <a:cubicBezTo>
                    <a:pt x="397753" y="555644"/>
                    <a:pt x="397753" y="543699"/>
                    <a:pt x="412509" y="532456"/>
                  </a:cubicBezTo>
                  <a:cubicBezTo>
                    <a:pt x="427264" y="521213"/>
                    <a:pt x="445534" y="509971"/>
                    <a:pt x="438507" y="486783"/>
                  </a:cubicBezTo>
                  <a:cubicBezTo>
                    <a:pt x="430778" y="460785"/>
                    <a:pt x="407590" y="445326"/>
                    <a:pt x="378781" y="443218"/>
                  </a:cubicBezTo>
                  <a:cubicBezTo>
                    <a:pt x="354188" y="441813"/>
                    <a:pt x="331702" y="444623"/>
                    <a:pt x="314838" y="465703"/>
                  </a:cubicBezTo>
                  <a:cubicBezTo>
                    <a:pt x="294461" y="490296"/>
                    <a:pt x="295164" y="504349"/>
                    <a:pt x="319757" y="526132"/>
                  </a:cubicBezTo>
                  <a:cubicBezTo>
                    <a:pt x="329594" y="534564"/>
                    <a:pt x="345053" y="540186"/>
                    <a:pt x="338729" y="558455"/>
                  </a:cubicBezTo>
                  <a:cubicBezTo>
                    <a:pt x="331702" y="576724"/>
                    <a:pt x="317649" y="590777"/>
                    <a:pt x="298677" y="591480"/>
                  </a:cubicBezTo>
                  <a:cubicBezTo>
                    <a:pt x="253004" y="593588"/>
                    <a:pt x="207331" y="591480"/>
                    <a:pt x="161658" y="592182"/>
                  </a:cubicBezTo>
                  <a:cubicBezTo>
                    <a:pt x="146199" y="592182"/>
                    <a:pt x="149712" y="581642"/>
                    <a:pt x="149712" y="573913"/>
                  </a:cubicBezTo>
                  <a:cubicBezTo>
                    <a:pt x="149712" y="535267"/>
                    <a:pt x="149712" y="497323"/>
                    <a:pt x="149712" y="458676"/>
                  </a:cubicBezTo>
                  <a:cubicBezTo>
                    <a:pt x="149712" y="447434"/>
                    <a:pt x="149712" y="436894"/>
                    <a:pt x="141983" y="427759"/>
                  </a:cubicBezTo>
                  <a:cubicBezTo>
                    <a:pt x="131443" y="415111"/>
                    <a:pt x="121606" y="407382"/>
                    <a:pt x="108255" y="426354"/>
                  </a:cubicBezTo>
                  <a:cubicBezTo>
                    <a:pt x="95607" y="443920"/>
                    <a:pt x="80149" y="459379"/>
                    <a:pt x="55555" y="450947"/>
                  </a:cubicBezTo>
                  <a:cubicBezTo>
                    <a:pt x="30259" y="442515"/>
                    <a:pt x="11288" y="426354"/>
                    <a:pt x="4261" y="398950"/>
                  </a:cubicBezTo>
                  <a:cubicBezTo>
                    <a:pt x="-6982" y="356087"/>
                    <a:pt x="4261" y="320954"/>
                    <a:pt x="35178" y="299172"/>
                  </a:cubicBezTo>
                  <a:cubicBezTo>
                    <a:pt x="61177" y="280902"/>
                    <a:pt x="80149" y="283713"/>
                    <a:pt x="102634" y="306901"/>
                  </a:cubicBezTo>
                  <a:cubicBezTo>
                    <a:pt x="109661" y="313928"/>
                    <a:pt x="111769" y="331494"/>
                    <a:pt x="128632" y="324468"/>
                  </a:cubicBezTo>
                  <a:cubicBezTo>
                    <a:pt x="143388" y="317441"/>
                    <a:pt x="149712" y="304793"/>
                    <a:pt x="149712" y="289334"/>
                  </a:cubicBezTo>
                  <a:cubicBezTo>
                    <a:pt x="149712" y="250688"/>
                    <a:pt x="151118" y="212744"/>
                    <a:pt x="149010" y="174097"/>
                  </a:cubicBezTo>
                  <a:cubicBezTo>
                    <a:pt x="148307" y="153720"/>
                    <a:pt x="153225" y="147396"/>
                    <a:pt x="174305" y="148802"/>
                  </a:cubicBezTo>
                  <a:cubicBezTo>
                    <a:pt x="211547" y="150910"/>
                    <a:pt x="249491" y="149504"/>
                    <a:pt x="286732" y="149504"/>
                  </a:cubicBezTo>
                  <a:cubicBezTo>
                    <a:pt x="295164" y="149504"/>
                    <a:pt x="302893" y="149504"/>
                    <a:pt x="310622" y="144586"/>
                  </a:cubicBezTo>
                  <a:cubicBezTo>
                    <a:pt x="330297" y="132640"/>
                    <a:pt x="331000" y="122803"/>
                    <a:pt x="314136" y="108047"/>
                  </a:cubicBezTo>
                  <a:cubicBezTo>
                    <a:pt x="281110" y="79941"/>
                    <a:pt x="280408" y="52537"/>
                    <a:pt x="311325" y="23025"/>
                  </a:cubicBezTo>
                  <a:cubicBezTo>
                    <a:pt x="346458" y="-11406"/>
                    <a:pt x="409698" y="-6487"/>
                    <a:pt x="439913" y="32862"/>
                  </a:cubicBezTo>
                  <a:cubicBezTo>
                    <a:pt x="460993" y="59563"/>
                    <a:pt x="458884" y="81346"/>
                    <a:pt x="433589" y="104534"/>
                  </a:cubicBezTo>
                  <a:cubicBezTo>
                    <a:pt x="426562" y="111560"/>
                    <a:pt x="410401" y="114371"/>
                    <a:pt x="416724" y="128424"/>
                  </a:cubicBezTo>
                  <a:cubicBezTo>
                    <a:pt x="423049" y="141775"/>
                    <a:pt x="434994" y="149504"/>
                    <a:pt x="451858" y="149504"/>
                  </a:cubicBezTo>
                  <a:cubicBezTo>
                    <a:pt x="491910" y="148802"/>
                    <a:pt x="531962" y="150207"/>
                    <a:pt x="572013" y="148802"/>
                  </a:cubicBezTo>
                  <a:cubicBezTo>
                    <a:pt x="588175" y="148099"/>
                    <a:pt x="591688" y="153720"/>
                    <a:pt x="590985" y="168476"/>
                  </a:cubicBezTo>
                  <a:cubicBezTo>
                    <a:pt x="589580" y="207123"/>
                    <a:pt x="590985" y="245067"/>
                    <a:pt x="590283" y="283713"/>
                  </a:cubicBezTo>
                  <a:cubicBezTo>
                    <a:pt x="590283" y="294253"/>
                    <a:pt x="590985" y="304090"/>
                    <a:pt x="597309" y="312522"/>
                  </a:cubicBezTo>
                  <a:cubicBezTo>
                    <a:pt x="607849" y="325873"/>
                    <a:pt x="617687" y="333602"/>
                    <a:pt x="633145" y="314630"/>
                  </a:cubicBezTo>
                  <a:cubicBezTo>
                    <a:pt x="661954" y="278794"/>
                    <a:pt x="687953" y="279497"/>
                    <a:pt x="719573" y="312522"/>
                  </a:cubicBezTo>
                  <a:cubicBezTo>
                    <a:pt x="756112" y="351872"/>
                    <a:pt x="742761" y="424948"/>
                    <a:pt x="694980" y="448136"/>
                  </a:cubicBezTo>
                  <a:cubicBezTo>
                    <a:pt x="671089" y="459379"/>
                    <a:pt x="653522" y="450947"/>
                    <a:pt x="636659" y="433380"/>
                  </a:cubicBezTo>
                  <a:cubicBezTo>
                    <a:pt x="630334" y="426354"/>
                    <a:pt x="627524" y="410895"/>
                    <a:pt x="612768" y="417219"/>
                  </a:cubicBezTo>
                  <a:cubicBezTo>
                    <a:pt x="598012" y="423543"/>
                    <a:pt x="590283" y="435488"/>
                    <a:pt x="590283" y="451650"/>
                  </a:cubicBezTo>
                  <a:cubicBezTo>
                    <a:pt x="590283" y="490999"/>
                    <a:pt x="588877" y="530348"/>
                    <a:pt x="590985" y="569697"/>
                  </a:cubicBezTo>
                  <a:cubicBezTo>
                    <a:pt x="591688" y="587967"/>
                    <a:pt x="587472" y="595696"/>
                    <a:pt x="567797" y="593588"/>
                  </a:cubicBezTo>
                  <a:cubicBezTo>
                    <a:pt x="548826" y="590777"/>
                    <a:pt x="529151" y="592182"/>
                    <a:pt x="510179" y="592182"/>
                  </a:cubicBezTo>
                  <a:close/>
                </a:path>
              </a:pathLst>
            </a:custGeom>
            <a:solidFill>
              <a:schemeClr val="accent5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141" name="TextBox 37">
              <a:extLst>
                <a:ext uri="{FF2B5EF4-FFF2-40B4-BE49-F238E27FC236}">
                  <a16:creationId xmlns:a16="http://schemas.microsoft.com/office/drawing/2014/main" id="{D1ACA858-56D0-406F-A257-F1E8EA6481D2}"/>
                </a:ext>
              </a:extLst>
            </p:cNvPr>
            <p:cNvSpPr txBox="1"/>
            <p:nvPr/>
          </p:nvSpPr>
          <p:spPr>
            <a:xfrm>
              <a:off x="5755521" y="3953625"/>
              <a:ext cx="1604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chemeClr val="accent5"/>
                  </a:solidFill>
                  <a:cs typeface="Arial" pitchFamily="34" charset="0"/>
                </a:rPr>
                <a:t>勞健保及</a:t>
              </a:r>
              <a:endParaRPr lang="en-US" altLang="zh-TW" sz="2000" b="1" dirty="0">
                <a:solidFill>
                  <a:schemeClr val="accent5"/>
                </a:solidFill>
                <a:cs typeface="Arial" pitchFamily="34" charset="0"/>
              </a:endParaRPr>
            </a:p>
            <a:p>
              <a:pPr algn="ctr"/>
              <a:r>
                <a:rPr lang="zh-TW" altLang="en-US" sz="2000" b="1" dirty="0">
                  <a:solidFill>
                    <a:schemeClr val="accent5"/>
                  </a:solidFill>
                  <a:cs typeface="Arial" pitchFamily="34" charset="0"/>
                </a:rPr>
                <a:t>戶政資料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87" name="Teardrop 9">
              <a:extLst>
                <a:ext uri="{FF2B5EF4-FFF2-40B4-BE49-F238E27FC236}">
                  <a16:creationId xmlns:a16="http://schemas.microsoft.com/office/drawing/2014/main" id="{1BB08550-C11B-4578-96FE-88F23016F76E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6285352" y="3097275"/>
              <a:ext cx="483507" cy="412661"/>
            </a:xfrm>
            <a:custGeom>
              <a:avLst/>
              <a:gdLst/>
              <a:ahLst/>
              <a:cxnLst/>
              <a:rect l="l" t="t" r="r" b="b"/>
              <a:pathLst>
                <a:path w="3552042" h="3031575">
                  <a:moveTo>
                    <a:pt x="1499560" y="1284945"/>
                  </a:moveTo>
                  <a:lnTo>
                    <a:pt x="1272419" y="1057805"/>
                  </a:lnTo>
                  <a:lnTo>
                    <a:pt x="1054631" y="1275593"/>
                  </a:lnTo>
                  <a:lnTo>
                    <a:pt x="836843" y="1057805"/>
                  </a:lnTo>
                  <a:lnTo>
                    <a:pt x="609703" y="1284945"/>
                  </a:lnTo>
                  <a:lnTo>
                    <a:pt x="827491" y="1502733"/>
                  </a:lnTo>
                  <a:lnTo>
                    <a:pt x="609703" y="1720522"/>
                  </a:lnTo>
                  <a:lnTo>
                    <a:pt x="836843" y="1947662"/>
                  </a:lnTo>
                  <a:lnTo>
                    <a:pt x="1054631" y="1729874"/>
                  </a:lnTo>
                  <a:lnTo>
                    <a:pt x="1272419" y="1947662"/>
                  </a:lnTo>
                  <a:lnTo>
                    <a:pt x="1499560" y="1720522"/>
                  </a:lnTo>
                  <a:lnTo>
                    <a:pt x="1281771" y="1502733"/>
                  </a:lnTo>
                  <a:close/>
                  <a:moveTo>
                    <a:pt x="3552042" y="1021270"/>
                  </a:moveTo>
                  <a:cubicBezTo>
                    <a:pt x="3346428" y="1488389"/>
                    <a:pt x="3240687" y="1885112"/>
                    <a:pt x="3146822" y="2229032"/>
                  </a:cubicBezTo>
                  <a:cubicBezTo>
                    <a:pt x="3047091" y="2666397"/>
                    <a:pt x="2787512" y="3031575"/>
                    <a:pt x="2344279" y="3031575"/>
                  </a:cubicBezTo>
                  <a:cubicBezTo>
                    <a:pt x="1991740" y="3031575"/>
                    <a:pt x="1692293" y="2804263"/>
                    <a:pt x="1587926" y="2487045"/>
                  </a:cubicBezTo>
                  <a:cubicBezTo>
                    <a:pt x="1859795" y="2308350"/>
                    <a:pt x="2033031" y="1980125"/>
                    <a:pt x="2117061" y="1611614"/>
                  </a:cubicBezTo>
                  <a:cubicBezTo>
                    <a:pt x="2127904" y="1571883"/>
                    <a:pt x="2138872" y="1531598"/>
                    <a:pt x="2150086" y="1490753"/>
                  </a:cubicBezTo>
                  <a:cubicBezTo>
                    <a:pt x="2212338" y="1465032"/>
                    <a:pt x="2277652" y="1444164"/>
                    <a:pt x="2344279" y="1426490"/>
                  </a:cubicBezTo>
                  <a:cubicBezTo>
                    <a:pt x="2764465" y="1315024"/>
                    <a:pt x="3073190" y="1226884"/>
                    <a:pt x="3552042" y="1021270"/>
                  </a:cubicBezTo>
                  <a:close/>
                  <a:moveTo>
                    <a:pt x="2557365" y="0"/>
                  </a:moveTo>
                  <a:cubicBezTo>
                    <a:pt x="2295797" y="594236"/>
                    <a:pt x="2161281" y="1098917"/>
                    <a:pt x="2041873" y="1536428"/>
                  </a:cubicBezTo>
                  <a:cubicBezTo>
                    <a:pt x="1915003" y="2092812"/>
                    <a:pt x="1584785" y="2557364"/>
                    <a:pt x="1020937" y="2557364"/>
                  </a:cubicBezTo>
                  <a:cubicBezTo>
                    <a:pt x="457089" y="2557364"/>
                    <a:pt x="0" y="2100276"/>
                    <a:pt x="0" y="1536428"/>
                  </a:cubicBezTo>
                  <a:cubicBezTo>
                    <a:pt x="0" y="972580"/>
                    <a:pt x="475939" y="660066"/>
                    <a:pt x="1020937" y="515492"/>
                  </a:cubicBezTo>
                  <a:cubicBezTo>
                    <a:pt x="1555467" y="373694"/>
                    <a:pt x="1948204" y="261568"/>
                    <a:pt x="25573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14" name="所得大檔"/>
          <p:cNvGrpSpPr/>
          <p:nvPr/>
        </p:nvGrpSpPr>
        <p:grpSpPr>
          <a:xfrm>
            <a:off x="2592075" y="2243977"/>
            <a:ext cx="1604731" cy="2127332"/>
            <a:chOff x="2592075" y="2243977"/>
            <a:chExt cx="1604731" cy="2127332"/>
          </a:xfrm>
        </p:grpSpPr>
        <p:sp>
          <p:nvSpPr>
            <p:cNvPr id="110" name="Freeform: Shape 3">
              <a:extLst>
                <a:ext uri="{FF2B5EF4-FFF2-40B4-BE49-F238E27FC236}">
                  <a16:creationId xmlns:a16="http://schemas.microsoft.com/office/drawing/2014/main" id="{FEE95F1F-FB62-4B4C-9F0B-FA681AEE1E2B}"/>
                </a:ext>
              </a:extLst>
            </p:cNvPr>
            <p:cNvSpPr/>
            <p:nvPr/>
          </p:nvSpPr>
          <p:spPr>
            <a:xfrm>
              <a:off x="2861979" y="2951413"/>
              <a:ext cx="1064923" cy="1419896"/>
            </a:xfrm>
            <a:custGeom>
              <a:avLst/>
              <a:gdLst>
                <a:gd name="connsiteX0" fmla="*/ 1580 w 442678"/>
                <a:gd name="connsiteY0" fmla="*/ 362575 h 590237"/>
                <a:gd name="connsiteX1" fmla="*/ 1580 w 442678"/>
                <a:gd name="connsiteY1" fmla="*/ 299335 h 590237"/>
                <a:gd name="connsiteX2" fmla="*/ 27579 w 442678"/>
                <a:gd name="connsiteY2" fmla="*/ 257175 h 590237"/>
                <a:gd name="connsiteX3" fmla="*/ 56388 w 442678"/>
                <a:gd name="connsiteY3" fmla="*/ 259986 h 590237"/>
                <a:gd name="connsiteX4" fmla="*/ 130871 w 442678"/>
                <a:gd name="connsiteY4" fmla="*/ 274039 h 590237"/>
                <a:gd name="connsiteX5" fmla="*/ 132979 w 442678"/>
                <a:gd name="connsiteY5" fmla="*/ 171450 h 590237"/>
                <a:gd name="connsiteX6" fmla="*/ 64820 w 442678"/>
                <a:gd name="connsiteY6" fmla="*/ 172855 h 590237"/>
                <a:gd name="connsiteX7" fmla="*/ 34606 w 442678"/>
                <a:gd name="connsiteY7" fmla="*/ 189719 h 590237"/>
                <a:gd name="connsiteX8" fmla="*/ 2986 w 442678"/>
                <a:gd name="connsiteY8" fmla="*/ 152478 h 590237"/>
                <a:gd name="connsiteX9" fmla="*/ 2283 w 442678"/>
                <a:gd name="connsiteY9" fmla="*/ 12648 h 590237"/>
                <a:gd name="connsiteX10" fmla="*/ 17742 w 442678"/>
                <a:gd name="connsiteY10" fmla="*/ 0 h 590237"/>
                <a:gd name="connsiteX11" fmla="*/ 146329 w 442678"/>
                <a:gd name="connsiteY11" fmla="*/ 0 h 590237"/>
                <a:gd name="connsiteX12" fmla="*/ 184976 w 442678"/>
                <a:gd name="connsiteY12" fmla="*/ 22485 h 590237"/>
                <a:gd name="connsiteX13" fmla="*/ 180760 w 442678"/>
                <a:gd name="connsiteY13" fmla="*/ 59726 h 590237"/>
                <a:gd name="connsiteX14" fmla="*/ 155464 w 442678"/>
                <a:gd name="connsiteY14" fmla="*/ 105400 h 590237"/>
                <a:gd name="connsiteX15" fmla="*/ 212380 w 442678"/>
                <a:gd name="connsiteY15" fmla="*/ 148262 h 590237"/>
                <a:gd name="connsiteX16" fmla="*/ 281241 w 442678"/>
                <a:gd name="connsiteY16" fmla="*/ 123669 h 590237"/>
                <a:gd name="connsiteX17" fmla="*/ 276322 w 442678"/>
                <a:gd name="connsiteY17" fmla="*/ 67456 h 590237"/>
                <a:gd name="connsiteX18" fmla="*/ 256648 w 442678"/>
                <a:gd name="connsiteY18" fmla="*/ 30917 h 590237"/>
                <a:gd name="connsiteX19" fmla="*/ 300915 w 442678"/>
                <a:gd name="connsiteY19" fmla="*/ 0 h 590237"/>
                <a:gd name="connsiteX20" fmla="*/ 429503 w 442678"/>
                <a:gd name="connsiteY20" fmla="*/ 0 h 590237"/>
                <a:gd name="connsiteX21" fmla="*/ 445664 w 442678"/>
                <a:gd name="connsiteY21" fmla="*/ 15459 h 590237"/>
                <a:gd name="connsiteX22" fmla="*/ 444961 w 442678"/>
                <a:gd name="connsiteY22" fmla="*/ 144046 h 590237"/>
                <a:gd name="connsiteX23" fmla="*/ 425287 w 442678"/>
                <a:gd name="connsiteY23" fmla="*/ 181990 h 590237"/>
                <a:gd name="connsiteX24" fmla="*/ 383830 w 442678"/>
                <a:gd name="connsiteY24" fmla="*/ 177774 h 590237"/>
                <a:gd name="connsiteX25" fmla="*/ 339562 w 442678"/>
                <a:gd name="connsiteY25" fmla="*/ 153884 h 590237"/>
                <a:gd name="connsiteX26" fmla="*/ 296699 w 442678"/>
                <a:gd name="connsiteY26" fmla="*/ 205881 h 590237"/>
                <a:gd name="connsiteX27" fmla="*/ 319887 w 442678"/>
                <a:gd name="connsiteY27" fmla="*/ 279660 h 590237"/>
                <a:gd name="connsiteX28" fmla="*/ 376100 w 442678"/>
                <a:gd name="connsiteY28" fmla="*/ 276147 h 590237"/>
                <a:gd name="connsiteX29" fmla="*/ 409126 w 442678"/>
                <a:gd name="connsiteY29" fmla="*/ 254364 h 590237"/>
                <a:gd name="connsiteX30" fmla="*/ 443556 w 442678"/>
                <a:gd name="connsiteY30" fmla="*/ 298632 h 590237"/>
                <a:gd name="connsiteX31" fmla="*/ 444259 w 442678"/>
                <a:gd name="connsiteY31" fmla="*/ 430030 h 590237"/>
                <a:gd name="connsiteX32" fmla="*/ 425989 w 442678"/>
                <a:gd name="connsiteY32" fmla="*/ 442678 h 590237"/>
                <a:gd name="connsiteX33" fmla="*/ 307942 w 442678"/>
                <a:gd name="connsiteY33" fmla="*/ 442678 h 590237"/>
                <a:gd name="connsiteX34" fmla="*/ 279835 w 442678"/>
                <a:gd name="connsiteY34" fmla="*/ 450408 h 590237"/>
                <a:gd name="connsiteX35" fmla="*/ 278430 w 442678"/>
                <a:gd name="connsiteY35" fmla="*/ 486244 h 590237"/>
                <a:gd name="connsiteX36" fmla="*/ 281241 w 442678"/>
                <a:gd name="connsiteY36" fmla="*/ 571266 h 590237"/>
                <a:gd name="connsiteX37" fmla="*/ 150545 w 442678"/>
                <a:gd name="connsiteY37" fmla="*/ 558618 h 590237"/>
                <a:gd name="connsiteX38" fmla="*/ 157572 w 442678"/>
                <a:gd name="connsiteY38" fmla="*/ 491162 h 590237"/>
                <a:gd name="connsiteX39" fmla="*/ 175139 w 442678"/>
                <a:gd name="connsiteY39" fmla="*/ 464461 h 590237"/>
                <a:gd name="connsiteX40" fmla="*/ 137195 w 442678"/>
                <a:gd name="connsiteY40" fmla="*/ 443381 h 590237"/>
                <a:gd name="connsiteX41" fmla="*/ 21958 w 442678"/>
                <a:gd name="connsiteY41" fmla="*/ 444084 h 590237"/>
                <a:gd name="connsiteX42" fmla="*/ 175 w 442678"/>
                <a:gd name="connsiteY42" fmla="*/ 423706 h 590237"/>
                <a:gd name="connsiteX43" fmla="*/ 1580 w 442678"/>
                <a:gd name="connsiteY43" fmla="*/ 362575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2678" h="590237">
                  <a:moveTo>
                    <a:pt x="1580" y="362575"/>
                  </a:moveTo>
                  <a:cubicBezTo>
                    <a:pt x="1580" y="341495"/>
                    <a:pt x="2283" y="320415"/>
                    <a:pt x="1580" y="299335"/>
                  </a:cubicBezTo>
                  <a:cubicBezTo>
                    <a:pt x="878" y="279660"/>
                    <a:pt x="12823" y="267012"/>
                    <a:pt x="27579" y="257175"/>
                  </a:cubicBezTo>
                  <a:cubicBezTo>
                    <a:pt x="37416" y="250851"/>
                    <a:pt x="46551" y="250851"/>
                    <a:pt x="56388" y="259986"/>
                  </a:cubicBezTo>
                  <a:cubicBezTo>
                    <a:pt x="94332" y="297227"/>
                    <a:pt x="105575" y="298632"/>
                    <a:pt x="130871" y="274039"/>
                  </a:cubicBezTo>
                  <a:cubicBezTo>
                    <a:pt x="156869" y="248041"/>
                    <a:pt x="157572" y="198854"/>
                    <a:pt x="132979" y="171450"/>
                  </a:cubicBezTo>
                  <a:cubicBezTo>
                    <a:pt x="108385" y="144749"/>
                    <a:pt x="88711" y="144749"/>
                    <a:pt x="64820" y="172855"/>
                  </a:cubicBezTo>
                  <a:cubicBezTo>
                    <a:pt x="57091" y="181990"/>
                    <a:pt x="50767" y="196043"/>
                    <a:pt x="34606" y="189719"/>
                  </a:cubicBezTo>
                  <a:cubicBezTo>
                    <a:pt x="17742" y="183395"/>
                    <a:pt x="3689" y="170747"/>
                    <a:pt x="2986" y="152478"/>
                  </a:cubicBezTo>
                  <a:cubicBezTo>
                    <a:pt x="1580" y="106102"/>
                    <a:pt x="2283" y="59726"/>
                    <a:pt x="2283" y="12648"/>
                  </a:cubicBezTo>
                  <a:cubicBezTo>
                    <a:pt x="2283" y="703"/>
                    <a:pt x="8607" y="0"/>
                    <a:pt x="17742" y="0"/>
                  </a:cubicBezTo>
                  <a:cubicBezTo>
                    <a:pt x="60604" y="0"/>
                    <a:pt x="103467" y="0"/>
                    <a:pt x="146329" y="0"/>
                  </a:cubicBezTo>
                  <a:cubicBezTo>
                    <a:pt x="163193" y="0"/>
                    <a:pt x="175139" y="9135"/>
                    <a:pt x="184976" y="22485"/>
                  </a:cubicBezTo>
                  <a:cubicBezTo>
                    <a:pt x="195516" y="36539"/>
                    <a:pt x="195516" y="47781"/>
                    <a:pt x="180760" y="59726"/>
                  </a:cubicBezTo>
                  <a:cubicBezTo>
                    <a:pt x="166004" y="70969"/>
                    <a:pt x="147032" y="82212"/>
                    <a:pt x="155464" y="105400"/>
                  </a:cubicBezTo>
                  <a:cubicBezTo>
                    <a:pt x="165301" y="131398"/>
                    <a:pt x="183570" y="146857"/>
                    <a:pt x="212380" y="148262"/>
                  </a:cubicBezTo>
                  <a:cubicBezTo>
                    <a:pt x="239081" y="149668"/>
                    <a:pt x="262972" y="146857"/>
                    <a:pt x="281241" y="123669"/>
                  </a:cubicBezTo>
                  <a:cubicBezTo>
                    <a:pt x="298807" y="100481"/>
                    <a:pt x="298105" y="87131"/>
                    <a:pt x="276322" y="67456"/>
                  </a:cubicBezTo>
                  <a:cubicBezTo>
                    <a:pt x="265079" y="57619"/>
                    <a:pt x="246810" y="50592"/>
                    <a:pt x="256648" y="30917"/>
                  </a:cubicBezTo>
                  <a:cubicBezTo>
                    <a:pt x="265079" y="12648"/>
                    <a:pt x="279835" y="0"/>
                    <a:pt x="300915" y="0"/>
                  </a:cubicBezTo>
                  <a:cubicBezTo>
                    <a:pt x="343778" y="0"/>
                    <a:pt x="386640" y="0"/>
                    <a:pt x="429503" y="0"/>
                  </a:cubicBezTo>
                  <a:cubicBezTo>
                    <a:pt x="441448" y="0"/>
                    <a:pt x="445664" y="2811"/>
                    <a:pt x="445664" y="15459"/>
                  </a:cubicBezTo>
                  <a:cubicBezTo>
                    <a:pt x="444961" y="58321"/>
                    <a:pt x="445664" y="101184"/>
                    <a:pt x="444961" y="144046"/>
                  </a:cubicBezTo>
                  <a:cubicBezTo>
                    <a:pt x="444961" y="159505"/>
                    <a:pt x="437232" y="171450"/>
                    <a:pt x="425287" y="181990"/>
                  </a:cubicBezTo>
                  <a:cubicBezTo>
                    <a:pt x="409828" y="194638"/>
                    <a:pt x="397180" y="196043"/>
                    <a:pt x="383830" y="177774"/>
                  </a:cubicBezTo>
                  <a:cubicBezTo>
                    <a:pt x="373290" y="163018"/>
                    <a:pt x="361345" y="145452"/>
                    <a:pt x="339562" y="153884"/>
                  </a:cubicBezTo>
                  <a:cubicBezTo>
                    <a:pt x="316374" y="162315"/>
                    <a:pt x="299510" y="178477"/>
                    <a:pt x="296699" y="205881"/>
                  </a:cubicBezTo>
                  <a:cubicBezTo>
                    <a:pt x="293186" y="233987"/>
                    <a:pt x="295294" y="260688"/>
                    <a:pt x="319887" y="279660"/>
                  </a:cubicBezTo>
                  <a:cubicBezTo>
                    <a:pt x="343075" y="297930"/>
                    <a:pt x="355723" y="296524"/>
                    <a:pt x="376100" y="276147"/>
                  </a:cubicBezTo>
                  <a:cubicBezTo>
                    <a:pt x="385235" y="267012"/>
                    <a:pt x="390154" y="248041"/>
                    <a:pt x="409126" y="254364"/>
                  </a:cubicBezTo>
                  <a:cubicBezTo>
                    <a:pt x="429503" y="261391"/>
                    <a:pt x="442854" y="276850"/>
                    <a:pt x="443556" y="298632"/>
                  </a:cubicBezTo>
                  <a:cubicBezTo>
                    <a:pt x="444961" y="342197"/>
                    <a:pt x="443556" y="386465"/>
                    <a:pt x="444259" y="430030"/>
                  </a:cubicBezTo>
                  <a:cubicBezTo>
                    <a:pt x="444259" y="444786"/>
                    <a:pt x="435124" y="442678"/>
                    <a:pt x="425989" y="442678"/>
                  </a:cubicBezTo>
                  <a:cubicBezTo>
                    <a:pt x="386640" y="442678"/>
                    <a:pt x="347291" y="442678"/>
                    <a:pt x="307942" y="442678"/>
                  </a:cubicBezTo>
                  <a:cubicBezTo>
                    <a:pt x="297402" y="442678"/>
                    <a:pt x="288268" y="443381"/>
                    <a:pt x="279835" y="450408"/>
                  </a:cubicBezTo>
                  <a:cubicBezTo>
                    <a:pt x="265782" y="461650"/>
                    <a:pt x="259458" y="470785"/>
                    <a:pt x="278430" y="486244"/>
                  </a:cubicBezTo>
                  <a:cubicBezTo>
                    <a:pt x="312158" y="512945"/>
                    <a:pt x="312158" y="541051"/>
                    <a:pt x="281241" y="571266"/>
                  </a:cubicBezTo>
                  <a:cubicBezTo>
                    <a:pt x="245405" y="606399"/>
                    <a:pt x="180057" y="600075"/>
                    <a:pt x="150545" y="558618"/>
                  </a:cubicBezTo>
                  <a:cubicBezTo>
                    <a:pt x="132276" y="532619"/>
                    <a:pt x="134384" y="513647"/>
                    <a:pt x="157572" y="491162"/>
                  </a:cubicBezTo>
                  <a:cubicBezTo>
                    <a:pt x="165301" y="483433"/>
                    <a:pt x="182868" y="479920"/>
                    <a:pt x="175139" y="464461"/>
                  </a:cubicBezTo>
                  <a:cubicBezTo>
                    <a:pt x="168112" y="449705"/>
                    <a:pt x="154761" y="442678"/>
                    <a:pt x="137195" y="443381"/>
                  </a:cubicBezTo>
                  <a:cubicBezTo>
                    <a:pt x="98548" y="444084"/>
                    <a:pt x="60604" y="442678"/>
                    <a:pt x="21958" y="444084"/>
                  </a:cubicBezTo>
                  <a:cubicBezTo>
                    <a:pt x="5797" y="444786"/>
                    <a:pt x="-1230" y="441976"/>
                    <a:pt x="175" y="423706"/>
                  </a:cubicBezTo>
                  <a:cubicBezTo>
                    <a:pt x="2986" y="402627"/>
                    <a:pt x="1580" y="382249"/>
                    <a:pt x="1580" y="362575"/>
                  </a:cubicBezTo>
                  <a:close/>
                </a:path>
              </a:pathLst>
            </a:custGeom>
            <a:solidFill>
              <a:schemeClr val="accent2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142" name="TextBox 38">
              <a:extLst>
                <a:ext uri="{FF2B5EF4-FFF2-40B4-BE49-F238E27FC236}">
                  <a16:creationId xmlns:a16="http://schemas.microsoft.com/office/drawing/2014/main" id="{626D214D-E295-44AA-97D6-6389CA1FCAED}"/>
                </a:ext>
              </a:extLst>
            </p:cNvPr>
            <p:cNvSpPr txBox="1"/>
            <p:nvPr/>
          </p:nvSpPr>
          <p:spPr>
            <a:xfrm>
              <a:off x="2592075" y="2243977"/>
              <a:ext cx="16047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>
                  <a:solidFill>
                    <a:srgbClr val="DB620F"/>
                  </a:solidFill>
                  <a:cs typeface="Arial" pitchFamily="34" charset="0"/>
                </a:rPr>
                <a:t>所得大檔</a:t>
              </a:r>
              <a:r>
                <a:rPr lang="zh-TW" altLang="en-US" sz="2000" b="1" dirty="0">
                  <a:solidFill>
                    <a:srgbClr val="DB620F"/>
                  </a:solidFill>
                  <a:cs typeface="Arial" pitchFamily="34" charset="0"/>
                </a:rPr>
                <a:t>及各類</a:t>
              </a:r>
              <a:r>
                <a:rPr lang="zh-TW" altLang="en-US" sz="2000" b="1" dirty="0" smtClean="0">
                  <a:solidFill>
                    <a:srgbClr val="DB620F"/>
                  </a:solidFill>
                  <a:cs typeface="Arial" pitchFamily="34" charset="0"/>
                </a:rPr>
                <a:t>註記檔</a:t>
              </a:r>
              <a:endParaRPr lang="ko-KR" altLang="en-US" sz="2000" b="1" dirty="0">
                <a:solidFill>
                  <a:srgbClr val="DB620F"/>
                </a:solidFill>
                <a:cs typeface="Arial" pitchFamily="34" charset="0"/>
              </a:endParaRPr>
            </a:p>
          </p:txBody>
        </p:sp>
        <p:sp>
          <p:nvSpPr>
            <p:cNvPr id="88" name="Rectangle 21">
              <a:extLst>
                <a:ext uri="{FF2B5EF4-FFF2-40B4-BE49-F238E27FC236}">
                  <a16:creationId xmlns:a16="http://schemas.microsoft.com/office/drawing/2014/main" id="{795B8BEC-E87E-4695-93C7-4D5F3166598B}"/>
                </a:ext>
              </a:extLst>
            </p:cNvPr>
            <p:cNvSpPr/>
            <p:nvPr/>
          </p:nvSpPr>
          <p:spPr>
            <a:xfrm>
              <a:off x="3160040" y="3684527"/>
              <a:ext cx="477001" cy="26721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6" name="營業稅"/>
          <p:cNvGrpSpPr/>
          <p:nvPr/>
        </p:nvGrpSpPr>
        <p:grpSpPr>
          <a:xfrm>
            <a:off x="4873838" y="2241333"/>
            <a:ext cx="1201157" cy="2121039"/>
            <a:chOff x="4873838" y="2241333"/>
            <a:chExt cx="1201157" cy="2121039"/>
          </a:xfrm>
        </p:grpSpPr>
        <p:sp>
          <p:nvSpPr>
            <p:cNvPr id="143" name="TextBox 39">
              <a:extLst>
                <a:ext uri="{FF2B5EF4-FFF2-40B4-BE49-F238E27FC236}">
                  <a16:creationId xmlns:a16="http://schemas.microsoft.com/office/drawing/2014/main" id="{F390D6E0-A396-4A9A-93BF-E70A237B25BC}"/>
                </a:ext>
              </a:extLst>
            </p:cNvPr>
            <p:cNvSpPr txBox="1"/>
            <p:nvPr/>
          </p:nvSpPr>
          <p:spPr>
            <a:xfrm>
              <a:off x="4873838" y="2241333"/>
              <a:ext cx="12011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 smtClean="0">
                  <a:solidFill>
                    <a:srgbClr val="1AB4BC"/>
                  </a:solidFill>
                  <a:cs typeface="Arial" pitchFamily="34" charset="0"/>
                </a:rPr>
                <a:t>營業稅</a:t>
              </a:r>
              <a:endParaRPr lang="en-US" altLang="zh-TW" sz="2000" b="1" dirty="0" smtClean="0">
                <a:solidFill>
                  <a:srgbClr val="1AB4BC"/>
                </a:solidFill>
                <a:cs typeface="Arial" pitchFamily="34" charset="0"/>
              </a:endParaRPr>
            </a:p>
            <a:p>
              <a:pPr algn="ctr"/>
              <a:r>
                <a:rPr lang="zh-TW" altLang="en-US" sz="2000" b="1" dirty="0" smtClean="0">
                  <a:solidFill>
                    <a:srgbClr val="1AB4BC"/>
                  </a:solidFill>
                  <a:cs typeface="Arial" pitchFamily="34" charset="0"/>
                </a:rPr>
                <a:t>稅</a:t>
              </a:r>
              <a:r>
                <a:rPr lang="zh-TW" altLang="en-US" sz="2000" b="1" dirty="0">
                  <a:solidFill>
                    <a:srgbClr val="1AB4BC"/>
                  </a:solidFill>
                  <a:cs typeface="Arial" pitchFamily="34" charset="0"/>
                </a:rPr>
                <a:t>籍等</a:t>
              </a:r>
              <a:endParaRPr lang="ko-KR" altLang="en-US" sz="2000" b="1" dirty="0">
                <a:solidFill>
                  <a:srgbClr val="1AB4BC"/>
                </a:solidFill>
                <a:cs typeface="Arial" pitchFamily="34" charset="0"/>
              </a:endParaRPr>
            </a:p>
          </p:txBody>
        </p:sp>
        <p:sp>
          <p:nvSpPr>
            <p:cNvPr id="112" name="Freeform: Shape 5">
              <a:extLst>
                <a:ext uri="{FF2B5EF4-FFF2-40B4-BE49-F238E27FC236}">
                  <a16:creationId xmlns:a16="http://schemas.microsoft.com/office/drawing/2014/main" id="{99E07440-AFB1-402B-A374-9476FBA9AC8B}"/>
                </a:ext>
              </a:extLst>
            </p:cNvPr>
            <p:cNvSpPr/>
            <p:nvPr/>
          </p:nvSpPr>
          <p:spPr>
            <a:xfrm rot="10800000" flipV="1">
              <a:off x="4935233" y="2942476"/>
              <a:ext cx="1064923" cy="1419896"/>
            </a:xfrm>
            <a:custGeom>
              <a:avLst/>
              <a:gdLst>
                <a:gd name="connsiteX0" fmla="*/ 1580 w 442678"/>
                <a:gd name="connsiteY0" fmla="*/ 362575 h 590237"/>
                <a:gd name="connsiteX1" fmla="*/ 1580 w 442678"/>
                <a:gd name="connsiteY1" fmla="*/ 299335 h 590237"/>
                <a:gd name="connsiteX2" fmla="*/ 27579 w 442678"/>
                <a:gd name="connsiteY2" fmla="*/ 257175 h 590237"/>
                <a:gd name="connsiteX3" fmla="*/ 56388 w 442678"/>
                <a:gd name="connsiteY3" fmla="*/ 259986 h 590237"/>
                <a:gd name="connsiteX4" fmla="*/ 130871 w 442678"/>
                <a:gd name="connsiteY4" fmla="*/ 274039 h 590237"/>
                <a:gd name="connsiteX5" fmla="*/ 132979 w 442678"/>
                <a:gd name="connsiteY5" fmla="*/ 171450 h 590237"/>
                <a:gd name="connsiteX6" fmla="*/ 64820 w 442678"/>
                <a:gd name="connsiteY6" fmla="*/ 172855 h 590237"/>
                <a:gd name="connsiteX7" fmla="*/ 34606 w 442678"/>
                <a:gd name="connsiteY7" fmla="*/ 189719 h 590237"/>
                <a:gd name="connsiteX8" fmla="*/ 2986 w 442678"/>
                <a:gd name="connsiteY8" fmla="*/ 152478 h 590237"/>
                <a:gd name="connsiteX9" fmla="*/ 2283 w 442678"/>
                <a:gd name="connsiteY9" fmla="*/ 12648 h 590237"/>
                <a:gd name="connsiteX10" fmla="*/ 17742 w 442678"/>
                <a:gd name="connsiteY10" fmla="*/ 0 h 590237"/>
                <a:gd name="connsiteX11" fmla="*/ 146329 w 442678"/>
                <a:gd name="connsiteY11" fmla="*/ 0 h 590237"/>
                <a:gd name="connsiteX12" fmla="*/ 184976 w 442678"/>
                <a:gd name="connsiteY12" fmla="*/ 22485 h 590237"/>
                <a:gd name="connsiteX13" fmla="*/ 180760 w 442678"/>
                <a:gd name="connsiteY13" fmla="*/ 59726 h 590237"/>
                <a:gd name="connsiteX14" fmla="*/ 155464 w 442678"/>
                <a:gd name="connsiteY14" fmla="*/ 105400 h 590237"/>
                <a:gd name="connsiteX15" fmla="*/ 212380 w 442678"/>
                <a:gd name="connsiteY15" fmla="*/ 148262 h 590237"/>
                <a:gd name="connsiteX16" fmla="*/ 281241 w 442678"/>
                <a:gd name="connsiteY16" fmla="*/ 123669 h 590237"/>
                <a:gd name="connsiteX17" fmla="*/ 276322 w 442678"/>
                <a:gd name="connsiteY17" fmla="*/ 67456 h 590237"/>
                <a:gd name="connsiteX18" fmla="*/ 256648 w 442678"/>
                <a:gd name="connsiteY18" fmla="*/ 30917 h 590237"/>
                <a:gd name="connsiteX19" fmla="*/ 300915 w 442678"/>
                <a:gd name="connsiteY19" fmla="*/ 0 h 590237"/>
                <a:gd name="connsiteX20" fmla="*/ 429503 w 442678"/>
                <a:gd name="connsiteY20" fmla="*/ 0 h 590237"/>
                <a:gd name="connsiteX21" fmla="*/ 445664 w 442678"/>
                <a:gd name="connsiteY21" fmla="*/ 15459 h 590237"/>
                <a:gd name="connsiteX22" fmla="*/ 444961 w 442678"/>
                <a:gd name="connsiteY22" fmla="*/ 144046 h 590237"/>
                <a:gd name="connsiteX23" fmla="*/ 425287 w 442678"/>
                <a:gd name="connsiteY23" fmla="*/ 181990 h 590237"/>
                <a:gd name="connsiteX24" fmla="*/ 383830 w 442678"/>
                <a:gd name="connsiteY24" fmla="*/ 177774 h 590237"/>
                <a:gd name="connsiteX25" fmla="*/ 339562 w 442678"/>
                <a:gd name="connsiteY25" fmla="*/ 153884 h 590237"/>
                <a:gd name="connsiteX26" fmla="*/ 296699 w 442678"/>
                <a:gd name="connsiteY26" fmla="*/ 205881 h 590237"/>
                <a:gd name="connsiteX27" fmla="*/ 319887 w 442678"/>
                <a:gd name="connsiteY27" fmla="*/ 279660 h 590237"/>
                <a:gd name="connsiteX28" fmla="*/ 376100 w 442678"/>
                <a:gd name="connsiteY28" fmla="*/ 276147 h 590237"/>
                <a:gd name="connsiteX29" fmla="*/ 409126 w 442678"/>
                <a:gd name="connsiteY29" fmla="*/ 254364 h 590237"/>
                <a:gd name="connsiteX30" fmla="*/ 443556 w 442678"/>
                <a:gd name="connsiteY30" fmla="*/ 298632 h 590237"/>
                <a:gd name="connsiteX31" fmla="*/ 444259 w 442678"/>
                <a:gd name="connsiteY31" fmla="*/ 430030 h 590237"/>
                <a:gd name="connsiteX32" fmla="*/ 425989 w 442678"/>
                <a:gd name="connsiteY32" fmla="*/ 442678 h 590237"/>
                <a:gd name="connsiteX33" fmla="*/ 307942 w 442678"/>
                <a:gd name="connsiteY33" fmla="*/ 442678 h 590237"/>
                <a:gd name="connsiteX34" fmla="*/ 279835 w 442678"/>
                <a:gd name="connsiteY34" fmla="*/ 450408 h 590237"/>
                <a:gd name="connsiteX35" fmla="*/ 278430 w 442678"/>
                <a:gd name="connsiteY35" fmla="*/ 486244 h 590237"/>
                <a:gd name="connsiteX36" fmla="*/ 281241 w 442678"/>
                <a:gd name="connsiteY36" fmla="*/ 571266 h 590237"/>
                <a:gd name="connsiteX37" fmla="*/ 150545 w 442678"/>
                <a:gd name="connsiteY37" fmla="*/ 558618 h 590237"/>
                <a:gd name="connsiteX38" fmla="*/ 157572 w 442678"/>
                <a:gd name="connsiteY38" fmla="*/ 491162 h 590237"/>
                <a:gd name="connsiteX39" fmla="*/ 175139 w 442678"/>
                <a:gd name="connsiteY39" fmla="*/ 464461 h 590237"/>
                <a:gd name="connsiteX40" fmla="*/ 137195 w 442678"/>
                <a:gd name="connsiteY40" fmla="*/ 443381 h 590237"/>
                <a:gd name="connsiteX41" fmla="*/ 21958 w 442678"/>
                <a:gd name="connsiteY41" fmla="*/ 444084 h 590237"/>
                <a:gd name="connsiteX42" fmla="*/ 175 w 442678"/>
                <a:gd name="connsiteY42" fmla="*/ 423706 h 590237"/>
                <a:gd name="connsiteX43" fmla="*/ 1580 w 442678"/>
                <a:gd name="connsiteY43" fmla="*/ 362575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2678" h="590237">
                  <a:moveTo>
                    <a:pt x="1580" y="362575"/>
                  </a:moveTo>
                  <a:cubicBezTo>
                    <a:pt x="1580" y="341495"/>
                    <a:pt x="2283" y="320415"/>
                    <a:pt x="1580" y="299335"/>
                  </a:cubicBezTo>
                  <a:cubicBezTo>
                    <a:pt x="878" y="279660"/>
                    <a:pt x="12823" y="267012"/>
                    <a:pt x="27579" y="257175"/>
                  </a:cubicBezTo>
                  <a:cubicBezTo>
                    <a:pt x="37416" y="250851"/>
                    <a:pt x="46551" y="250851"/>
                    <a:pt x="56388" y="259986"/>
                  </a:cubicBezTo>
                  <a:cubicBezTo>
                    <a:pt x="94332" y="297227"/>
                    <a:pt x="105575" y="298632"/>
                    <a:pt x="130871" y="274039"/>
                  </a:cubicBezTo>
                  <a:cubicBezTo>
                    <a:pt x="156869" y="248041"/>
                    <a:pt x="157572" y="198854"/>
                    <a:pt x="132979" y="171450"/>
                  </a:cubicBezTo>
                  <a:cubicBezTo>
                    <a:pt x="108385" y="144749"/>
                    <a:pt x="88711" y="144749"/>
                    <a:pt x="64820" y="172855"/>
                  </a:cubicBezTo>
                  <a:cubicBezTo>
                    <a:pt x="57091" y="181990"/>
                    <a:pt x="50767" y="196043"/>
                    <a:pt x="34606" y="189719"/>
                  </a:cubicBezTo>
                  <a:cubicBezTo>
                    <a:pt x="17742" y="183395"/>
                    <a:pt x="3689" y="170747"/>
                    <a:pt x="2986" y="152478"/>
                  </a:cubicBezTo>
                  <a:cubicBezTo>
                    <a:pt x="1580" y="106102"/>
                    <a:pt x="2283" y="59726"/>
                    <a:pt x="2283" y="12648"/>
                  </a:cubicBezTo>
                  <a:cubicBezTo>
                    <a:pt x="2283" y="703"/>
                    <a:pt x="8607" y="0"/>
                    <a:pt x="17742" y="0"/>
                  </a:cubicBezTo>
                  <a:cubicBezTo>
                    <a:pt x="60604" y="0"/>
                    <a:pt x="103467" y="0"/>
                    <a:pt x="146329" y="0"/>
                  </a:cubicBezTo>
                  <a:cubicBezTo>
                    <a:pt x="163193" y="0"/>
                    <a:pt x="175139" y="9135"/>
                    <a:pt x="184976" y="22485"/>
                  </a:cubicBezTo>
                  <a:cubicBezTo>
                    <a:pt x="195516" y="36539"/>
                    <a:pt x="195516" y="47781"/>
                    <a:pt x="180760" y="59726"/>
                  </a:cubicBezTo>
                  <a:cubicBezTo>
                    <a:pt x="166004" y="70969"/>
                    <a:pt x="147032" y="82212"/>
                    <a:pt x="155464" y="105400"/>
                  </a:cubicBezTo>
                  <a:cubicBezTo>
                    <a:pt x="165301" y="131398"/>
                    <a:pt x="183570" y="146857"/>
                    <a:pt x="212380" y="148262"/>
                  </a:cubicBezTo>
                  <a:cubicBezTo>
                    <a:pt x="239081" y="149668"/>
                    <a:pt x="262972" y="146857"/>
                    <a:pt x="281241" y="123669"/>
                  </a:cubicBezTo>
                  <a:cubicBezTo>
                    <a:pt x="298807" y="100481"/>
                    <a:pt x="298105" y="87131"/>
                    <a:pt x="276322" y="67456"/>
                  </a:cubicBezTo>
                  <a:cubicBezTo>
                    <a:pt x="265079" y="57619"/>
                    <a:pt x="246810" y="50592"/>
                    <a:pt x="256648" y="30917"/>
                  </a:cubicBezTo>
                  <a:cubicBezTo>
                    <a:pt x="265079" y="12648"/>
                    <a:pt x="279835" y="0"/>
                    <a:pt x="300915" y="0"/>
                  </a:cubicBezTo>
                  <a:cubicBezTo>
                    <a:pt x="343778" y="0"/>
                    <a:pt x="386640" y="0"/>
                    <a:pt x="429503" y="0"/>
                  </a:cubicBezTo>
                  <a:cubicBezTo>
                    <a:pt x="441448" y="0"/>
                    <a:pt x="445664" y="2811"/>
                    <a:pt x="445664" y="15459"/>
                  </a:cubicBezTo>
                  <a:cubicBezTo>
                    <a:pt x="444961" y="58321"/>
                    <a:pt x="445664" y="101184"/>
                    <a:pt x="444961" y="144046"/>
                  </a:cubicBezTo>
                  <a:cubicBezTo>
                    <a:pt x="444961" y="159505"/>
                    <a:pt x="437232" y="171450"/>
                    <a:pt x="425287" y="181990"/>
                  </a:cubicBezTo>
                  <a:cubicBezTo>
                    <a:pt x="409828" y="194638"/>
                    <a:pt x="397180" y="196043"/>
                    <a:pt x="383830" y="177774"/>
                  </a:cubicBezTo>
                  <a:cubicBezTo>
                    <a:pt x="373290" y="163018"/>
                    <a:pt x="361345" y="145452"/>
                    <a:pt x="339562" y="153884"/>
                  </a:cubicBezTo>
                  <a:cubicBezTo>
                    <a:pt x="316374" y="162315"/>
                    <a:pt x="299510" y="178477"/>
                    <a:pt x="296699" y="205881"/>
                  </a:cubicBezTo>
                  <a:cubicBezTo>
                    <a:pt x="293186" y="233987"/>
                    <a:pt x="295294" y="260688"/>
                    <a:pt x="319887" y="279660"/>
                  </a:cubicBezTo>
                  <a:cubicBezTo>
                    <a:pt x="343075" y="297930"/>
                    <a:pt x="355723" y="296524"/>
                    <a:pt x="376100" y="276147"/>
                  </a:cubicBezTo>
                  <a:cubicBezTo>
                    <a:pt x="385235" y="267012"/>
                    <a:pt x="390154" y="248041"/>
                    <a:pt x="409126" y="254364"/>
                  </a:cubicBezTo>
                  <a:cubicBezTo>
                    <a:pt x="429503" y="261391"/>
                    <a:pt x="442854" y="276850"/>
                    <a:pt x="443556" y="298632"/>
                  </a:cubicBezTo>
                  <a:cubicBezTo>
                    <a:pt x="444961" y="342197"/>
                    <a:pt x="443556" y="386465"/>
                    <a:pt x="444259" y="430030"/>
                  </a:cubicBezTo>
                  <a:cubicBezTo>
                    <a:pt x="444259" y="444786"/>
                    <a:pt x="435124" y="442678"/>
                    <a:pt x="425989" y="442678"/>
                  </a:cubicBezTo>
                  <a:cubicBezTo>
                    <a:pt x="386640" y="442678"/>
                    <a:pt x="347291" y="442678"/>
                    <a:pt x="307942" y="442678"/>
                  </a:cubicBezTo>
                  <a:cubicBezTo>
                    <a:pt x="297402" y="442678"/>
                    <a:pt x="288268" y="443381"/>
                    <a:pt x="279835" y="450408"/>
                  </a:cubicBezTo>
                  <a:cubicBezTo>
                    <a:pt x="265782" y="461650"/>
                    <a:pt x="259458" y="470785"/>
                    <a:pt x="278430" y="486244"/>
                  </a:cubicBezTo>
                  <a:cubicBezTo>
                    <a:pt x="312158" y="512945"/>
                    <a:pt x="312158" y="541051"/>
                    <a:pt x="281241" y="571266"/>
                  </a:cubicBezTo>
                  <a:cubicBezTo>
                    <a:pt x="245405" y="606399"/>
                    <a:pt x="180057" y="600075"/>
                    <a:pt x="150545" y="558618"/>
                  </a:cubicBezTo>
                  <a:cubicBezTo>
                    <a:pt x="132276" y="532619"/>
                    <a:pt x="134384" y="513647"/>
                    <a:pt x="157572" y="491162"/>
                  </a:cubicBezTo>
                  <a:cubicBezTo>
                    <a:pt x="165301" y="483433"/>
                    <a:pt x="182868" y="479920"/>
                    <a:pt x="175139" y="464461"/>
                  </a:cubicBezTo>
                  <a:cubicBezTo>
                    <a:pt x="168112" y="449705"/>
                    <a:pt x="154761" y="442678"/>
                    <a:pt x="137195" y="443381"/>
                  </a:cubicBezTo>
                  <a:cubicBezTo>
                    <a:pt x="98548" y="444084"/>
                    <a:pt x="60604" y="442678"/>
                    <a:pt x="21958" y="444084"/>
                  </a:cubicBezTo>
                  <a:cubicBezTo>
                    <a:pt x="5797" y="444786"/>
                    <a:pt x="-1230" y="441976"/>
                    <a:pt x="175" y="423706"/>
                  </a:cubicBezTo>
                  <a:cubicBezTo>
                    <a:pt x="2986" y="402627"/>
                    <a:pt x="1580" y="382249"/>
                    <a:pt x="1580" y="362575"/>
                  </a:cubicBezTo>
                  <a:close/>
                </a:path>
              </a:pathLst>
            </a:custGeom>
            <a:solidFill>
              <a:schemeClr val="accent4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800"/>
            </a:p>
          </p:txBody>
        </p:sp>
        <p:sp>
          <p:nvSpPr>
            <p:cNvPr id="90" name="Round Same Side Corner Rectangle 36">
              <a:extLst>
                <a:ext uri="{FF2B5EF4-FFF2-40B4-BE49-F238E27FC236}">
                  <a16:creationId xmlns:a16="http://schemas.microsoft.com/office/drawing/2014/main" id="{24FD3874-C322-4FBB-85AF-A19A5310B7A9}"/>
                </a:ext>
              </a:extLst>
            </p:cNvPr>
            <p:cNvSpPr/>
            <p:nvPr/>
          </p:nvSpPr>
          <p:spPr>
            <a:xfrm>
              <a:off x="5308221" y="3619667"/>
              <a:ext cx="406779" cy="321607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2" name="結算申報"/>
          <p:cNvGrpSpPr/>
          <p:nvPr/>
        </p:nvGrpSpPr>
        <p:grpSpPr>
          <a:xfrm>
            <a:off x="3556001" y="2587651"/>
            <a:ext cx="1786795" cy="1936115"/>
            <a:chOff x="3556001" y="2587651"/>
            <a:chExt cx="1786795" cy="1936115"/>
          </a:xfrm>
        </p:grpSpPr>
        <p:sp>
          <p:nvSpPr>
            <p:cNvPr id="111" name="Freeform: Shape 4">
              <a:extLst>
                <a:ext uri="{FF2B5EF4-FFF2-40B4-BE49-F238E27FC236}">
                  <a16:creationId xmlns:a16="http://schemas.microsoft.com/office/drawing/2014/main" id="{0CE3B5B2-728D-403D-9D87-14149A2E1A61}"/>
                </a:ext>
              </a:extLst>
            </p:cNvPr>
            <p:cNvSpPr/>
            <p:nvPr/>
          </p:nvSpPr>
          <p:spPr>
            <a:xfrm rot="10800000" flipV="1">
              <a:off x="3567927" y="2587651"/>
              <a:ext cx="1774869" cy="1419896"/>
            </a:xfrm>
            <a:custGeom>
              <a:avLst/>
              <a:gdLst>
                <a:gd name="connsiteX0" fmla="*/ 510179 w 737797"/>
                <a:gd name="connsiteY0" fmla="*/ 592182 h 590237"/>
                <a:gd name="connsiteX1" fmla="*/ 449750 w 737797"/>
                <a:gd name="connsiteY1" fmla="*/ 592182 h 590237"/>
                <a:gd name="connsiteX2" fmla="*/ 408293 w 737797"/>
                <a:gd name="connsiteY2" fmla="*/ 569697 h 590237"/>
                <a:gd name="connsiteX3" fmla="*/ 412509 w 737797"/>
                <a:gd name="connsiteY3" fmla="*/ 532456 h 590237"/>
                <a:gd name="connsiteX4" fmla="*/ 438507 w 737797"/>
                <a:gd name="connsiteY4" fmla="*/ 486783 h 590237"/>
                <a:gd name="connsiteX5" fmla="*/ 378781 w 737797"/>
                <a:gd name="connsiteY5" fmla="*/ 443218 h 590237"/>
                <a:gd name="connsiteX6" fmla="*/ 314838 w 737797"/>
                <a:gd name="connsiteY6" fmla="*/ 465703 h 590237"/>
                <a:gd name="connsiteX7" fmla="*/ 319757 w 737797"/>
                <a:gd name="connsiteY7" fmla="*/ 526132 h 590237"/>
                <a:gd name="connsiteX8" fmla="*/ 338729 w 737797"/>
                <a:gd name="connsiteY8" fmla="*/ 558455 h 590237"/>
                <a:gd name="connsiteX9" fmla="*/ 298677 w 737797"/>
                <a:gd name="connsiteY9" fmla="*/ 591480 h 590237"/>
                <a:gd name="connsiteX10" fmla="*/ 161658 w 737797"/>
                <a:gd name="connsiteY10" fmla="*/ 592182 h 590237"/>
                <a:gd name="connsiteX11" fmla="*/ 149712 w 737797"/>
                <a:gd name="connsiteY11" fmla="*/ 573913 h 590237"/>
                <a:gd name="connsiteX12" fmla="*/ 149712 w 737797"/>
                <a:gd name="connsiteY12" fmla="*/ 458676 h 590237"/>
                <a:gd name="connsiteX13" fmla="*/ 141983 w 737797"/>
                <a:gd name="connsiteY13" fmla="*/ 427759 h 590237"/>
                <a:gd name="connsiteX14" fmla="*/ 108255 w 737797"/>
                <a:gd name="connsiteY14" fmla="*/ 426354 h 590237"/>
                <a:gd name="connsiteX15" fmla="*/ 55555 w 737797"/>
                <a:gd name="connsiteY15" fmla="*/ 450947 h 590237"/>
                <a:gd name="connsiteX16" fmla="*/ 4261 w 737797"/>
                <a:gd name="connsiteY16" fmla="*/ 398950 h 590237"/>
                <a:gd name="connsiteX17" fmla="*/ 35178 w 737797"/>
                <a:gd name="connsiteY17" fmla="*/ 299172 h 590237"/>
                <a:gd name="connsiteX18" fmla="*/ 102634 w 737797"/>
                <a:gd name="connsiteY18" fmla="*/ 306901 h 590237"/>
                <a:gd name="connsiteX19" fmla="*/ 128632 w 737797"/>
                <a:gd name="connsiteY19" fmla="*/ 324468 h 590237"/>
                <a:gd name="connsiteX20" fmla="*/ 149712 w 737797"/>
                <a:gd name="connsiteY20" fmla="*/ 289334 h 590237"/>
                <a:gd name="connsiteX21" fmla="*/ 149010 w 737797"/>
                <a:gd name="connsiteY21" fmla="*/ 174097 h 590237"/>
                <a:gd name="connsiteX22" fmla="*/ 174305 w 737797"/>
                <a:gd name="connsiteY22" fmla="*/ 148802 h 590237"/>
                <a:gd name="connsiteX23" fmla="*/ 286732 w 737797"/>
                <a:gd name="connsiteY23" fmla="*/ 149504 h 590237"/>
                <a:gd name="connsiteX24" fmla="*/ 310622 w 737797"/>
                <a:gd name="connsiteY24" fmla="*/ 144586 h 590237"/>
                <a:gd name="connsiteX25" fmla="*/ 314136 w 737797"/>
                <a:gd name="connsiteY25" fmla="*/ 108047 h 590237"/>
                <a:gd name="connsiteX26" fmla="*/ 311325 w 737797"/>
                <a:gd name="connsiteY26" fmla="*/ 23025 h 590237"/>
                <a:gd name="connsiteX27" fmla="*/ 439913 w 737797"/>
                <a:gd name="connsiteY27" fmla="*/ 32862 h 590237"/>
                <a:gd name="connsiteX28" fmla="*/ 433589 w 737797"/>
                <a:gd name="connsiteY28" fmla="*/ 104534 h 590237"/>
                <a:gd name="connsiteX29" fmla="*/ 416724 w 737797"/>
                <a:gd name="connsiteY29" fmla="*/ 128424 h 590237"/>
                <a:gd name="connsiteX30" fmla="*/ 451858 w 737797"/>
                <a:gd name="connsiteY30" fmla="*/ 149504 h 590237"/>
                <a:gd name="connsiteX31" fmla="*/ 572013 w 737797"/>
                <a:gd name="connsiteY31" fmla="*/ 148802 h 590237"/>
                <a:gd name="connsiteX32" fmla="*/ 590985 w 737797"/>
                <a:gd name="connsiteY32" fmla="*/ 168476 h 590237"/>
                <a:gd name="connsiteX33" fmla="*/ 590283 w 737797"/>
                <a:gd name="connsiteY33" fmla="*/ 283713 h 590237"/>
                <a:gd name="connsiteX34" fmla="*/ 597309 w 737797"/>
                <a:gd name="connsiteY34" fmla="*/ 312522 h 590237"/>
                <a:gd name="connsiteX35" fmla="*/ 633145 w 737797"/>
                <a:gd name="connsiteY35" fmla="*/ 314630 h 590237"/>
                <a:gd name="connsiteX36" fmla="*/ 719573 w 737797"/>
                <a:gd name="connsiteY36" fmla="*/ 312522 h 590237"/>
                <a:gd name="connsiteX37" fmla="*/ 694980 w 737797"/>
                <a:gd name="connsiteY37" fmla="*/ 448136 h 590237"/>
                <a:gd name="connsiteX38" fmla="*/ 636659 w 737797"/>
                <a:gd name="connsiteY38" fmla="*/ 433380 h 590237"/>
                <a:gd name="connsiteX39" fmla="*/ 612768 w 737797"/>
                <a:gd name="connsiteY39" fmla="*/ 417219 h 590237"/>
                <a:gd name="connsiteX40" fmla="*/ 590283 w 737797"/>
                <a:gd name="connsiteY40" fmla="*/ 451650 h 590237"/>
                <a:gd name="connsiteX41" fmla="*/ 590985 w 737797"/>
                <a:gd name="connsiteY41" fmla="*/ 569697 h 590237"/>
                <a:gd name="connsiteX42" fmla="*/ 567797 w 737797"/>
                <a:gd name="connsiteY42" fmla="*/ 593588 h 590237"/>
                <a:gd name="connsiteX43" fmla="*/ 510179 w 737797"/>
                <a:gd name="connsiteY43" fmla="*/ 592182 h 59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37797" h="590237">
                  <a:moveTo>
                    <a:pt x="510179" y="592182"/>
                  </a:moveTo>
                  <a:cubicBezTo>
                    <a:pt x="489802" y="592182"/>
                    <a:pt x="470127" y="592182"/>
                    <a:pt x="449750" y="592182"/>
                  </a:cubicBezTo>
                  <a:cubicBezTo>
                    <a:pt x="431481" y="592182"/>
                    <a:pt x="418833" y="583751"/>
                    <a:pt x="408293" y="569697"/>
                  </a:cubicBezTo>
                  <a:cubicBezTo>
                    <a:pt x="397753" y="555644"/>
                    <a:pt x="397753" y="543699"/>
                    <a:pt x="412509" y="532456"/>
                  </a:cubicBezTo>
                  <a:cubicBezTo>
                    <a:pt x="427264" y="521213"/>
                    <a:pt x="445534" y="509971"/>
                    <a:pt x="438507" y="486783"/>
                  </a:cubicBezTo>
                  <a:cubicBezTo>
                    <a:pt x="430778" y="460785"/>
                    <a:pt x="407590" y="445326"/>
                    <a:pt x="378781" y="443218"/>
                  </a:cubicBezTo>
                  <a:cubicBezTo>
                    <a:pt x="354188" y="441813"/>
                    <a:pt x="331702" y="444623"/>
                    <a:pt x="314838" y="465703"/>
                  </a:cubicBezTo>
                  <a:cubicBezTo>
                    <a:pt x="294461" y="490296"/>
                    <a:pt x="295164" y="504349"/>
                    <a:pt x="319757" y="526132"/>
                  </a:cubicBezTo>
                  <a:cubicBezTo>
                    <a:pt x="329594" y="534564"/>
                    <a:pt x="345053" y="540186"/>
                    <a:pt x="338729" y="558455"/>
                  </a:cubicBezTo>
                  <a:cubicBezTo>
                    <a:pt x="331702" y="576724"/>
                    <a:pt x="317649" y="590777"/>
                    <a:pt x="298677" y="591480"/>
                  </a:cubicBezTo>
                  <a:cubicBezTo>
                    <a:pt x="253004" y="593588"/>
                    <a:pt x="207331" y="591480"/>
                    <a:pt x="161658" y="592182"/>
                  </a:cubicBezTo>
                  <a:cubicBezTo>
                    <a:pt x="146199" y="592182"/>
                    <a:pt x="149712" y="581642"/>
                    <a:pt x="149712" y="573913"/>
                  </a:cubicBezTo>
                  <a:cubicBezTo>
                    <a:pt x="149712" y="535267"/>
                    <a:pt x="149712" y="497323"/>
                    <a:pt x="149712" y="458676"/>
                  </a:cubicBezTo>
                  <a:cubicBezTo>
                    <a:pt x="149712" y="447434"/>
                    <a:pt x="149712" y="436894"/>
                    <a:pt x="141983" y="427759"/>
                  </a:cubicBezTo>
                  <a:cubicBezTo>
                    <a:pt x="131443" y="415111"/>
                    <a:pt x="121606" y="407382"/>
                    <a:pt x="108255" y="426354"/>
                  </a:cubicBezTo>
                  <a:cubicBezTo>
                    <a:pt x="95607" y="443920"/>
                    <a:pt x="80149" y="459379"/>
                    <a:pt x="55555" y="450947"/>
                  </a:cubicBezTo>
                  <a:cubicBezTo>
                    <a:pt x="30259" y="442515"/>
                    <a:pt x="11288" y="426354"/>
                    <a:pt x="4261" y="398950"/>
                  </a:cubicBezTo>
                  <a:cubicBezTo>
                    <a:pt x="-6982" y="356087"/>
                    <a:pt x="4261" y="320954"/>
                    <a:pt x="35178" y="299172"/>
                  </a:cubicBezTo>
                  <a:cubicBezTo>
                    <a:pt x="61177" y="280902"/>
                    <a:pt x="80149" y="283713"/>
                    <a:pt x="102634" y="306901"/>
                  </a:cubicBezTo>
                  <a:cubicBezTo>
                    <a:pt x="109661" y="313928"/>
                    <a:pt x="111769" y="331494"/>
                    <a:pt x="128632" y="324468"/>
                  </a:cubicBezTo>
                  <a:cubicBezTo>
                    <a:pt x="143388" y="317441"/>
                    <a:pt x="149712" y="304793"/>
                    <a:pt x="149712" y="289334"/>
                  </a:cubicBezTo>
                  <a:cubicBezTo>
                    <a:pt x="149712" y="250688"/>
                    <a:pt x="151118" y="212744"/>
                    <a:pt x="149010" y="174097"/>
                  </a:cubicBezTo>
                  <a:cubicBezTo>
                    <a:pt x="148307" y="153720"/>
                    <a:pt x="153225" y="147396"/>
                    <a:pt x="174305" y="148802"/>
                  </a:cubicBezTo>
                  <a:cubicBezTo>
                    <a:pt x="211547" y="150910"/>
                    <a:pt x="249491" y="149504"/>
                    <a:pt x="286732" y="149504"/>
                  </a:cubicBezTo>
                  <a:cubicBezTo>
                    <a:pt x="295164" y="149504"/>
                    <a:pt x="302893" y="149504"/>
                    <a:pt x="310622" y="144586"/>
                  </a:cubicBezTo>
                  <a:cubicBezTo>
                    <a:pt x="330297" y="132640"/>
                    <a:pt x="331000" y="122803"/>
                    <a:pt x="314136" y="108047"/>
                  </a:cubicBezTo>
                  <a:cubicBezTo>
                    <a:pt x="281110" y="79941"/>
                    <a:pt x="280408" y="52537"/>
                    <a:pt x="311325" y="23025"/>
                  </a:cubicBezTo>
                  <a:cubicBezTo>
                    <a:pt x="346458" y="-11406"/>
                    <a:pt x="409698" y="-6487"/>
                    <a:pt x="439913" y="32862"/>
                  </a:cubicBezTo>
                  <a:cubicBezTo>
                    <a:pt x="460993" y="59563"/>
                    <a:pt x="458884" y="81346"/>
                    <a:pt x="433589" y="104534"/>
                  </a:cubicBezTo>
                  <a:cubicBezTo>
                    <a:pt x="426562" y="111560"/>
                    <a:pt x="410401" y="114371"/>
                    <a:pt x="416724" y="128424"/>
                  </a:cubicBezTo>
                  <a:cubicBezTo>
                    <a:pt x="423049" y="141775"/>
                    <a:pt x="434994" y="149504"/>
                    <a:pt x="451858" y="149504"/>
                  </a:cubicBezTo>
                  <a:cubicBezTo>
                    <a:pt x="491910" y="148802"/>
                    <a:pt x="531962" y="150207"/>
                    <a:pt x="572013" y="148802"/>
                  </a:cubicBezTo>
                  <a:cubicBezTo>
                    <a:pt x="588175" y="148099"/>
                    <a:pt x="591688" y="153720"/>
                    <a:pt x="590985" y="168476"/>
                  </a:cubicBezTo>
                  <a:cubicBezTo>
                    <a:pt x="589580" y="207123"/>
                    <a:pt x="590985" y="245067"/>
                    <a:pt x="590283" y="283713"/>
                  </a:cubicBezTo>
                  <a:cubicBezTo>
                    <a:pt x="590283" y="294253"/>
                    <a:pt x="590985" y="304090"/>
                    <a:pt x="597309" y="312522"/>
                  </a:cubicBezTo>
                  <a:cubicBezTo>
                    <a:pt x="607849" y="325873"/>
                    <a:pt x="617687" y="333602"/>
                    <a:pt x="633145" y="314630"/>
                  </a:cubicBezTo>
                  <a:cubicBezTo>
                    <a:pt x="661954" y="278794"/>
                    <a:pt x="687953" y="279497"/>
                    <a:pt x="719573" y="312522"/>
                  </a:cubicBezTo>
                  <a:cubicBezTo>
                    <a:pt x="756112" y="351872"/>
                    <a:pt x="742761" y="424948"/>
                    <a:pt x="694980" y="448136"/>
                  </a:cubicBezTo>
                  <a:cubicBezTo>
                    <a:pt x="671089" y="459379"/>
                    <a:pt x="653522" y="450947"/>
                    <a:pt x="636659" y="433380"/>
                  </a:cubicBezTo>
                  <a:cubicBezTo>
                    <a:pt x="630334" y="426354"/>
                    <a:pt x="627524" y="410895"/>
                    <a:pt x="612768" y="417219"/>
                  </a:cubicBezTo>
                  <a:cubicBezTo>
                    <a:pt x="598012" y="423543"/>
                    <a:pt x="590283" y="435488"/>
                    <a:pt x="590283" y="451650"/>
                  </a:cubicBezTo>
                  <a:cubicBezTo>
                    <a:pt x="590283" y="490999"/>
                    <a:pt x="588877" y="530348"/>
                    <a:pt x="590985" y="569697"/>
                  </a:cubicBezTo>
                  <a:cubicBezTo>
                    <a:pt x="591688" y="587967"/>
                    <a:pt x="587472" y="595696"/>
                    <a:pt x="567797" y="593588"/>
                  </a:cubicBezTo>
                  <a:cubicBezTo>
                    <a:pt x="548826" y="590777"/>
                    <a:pt x="529151" y="592182"/>
                    <a:pt x="510179" y="592182"/>
                  </a:cubicBezTo>
                  <a:close/>
                </a:path>
              </a:pathLst>
            </a:custGeom>
            <a:solidFill>
              <a:schemeClr val="accent3"/>
            </a:solidFill>
            <a:ln w="254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sz="1800" dirty="0"/>
            </a:p>
          </p:txBody>
        </p:sp>
        <p:sp>
          <p:nvSpPr>
            <p:cNvPr id="118" name="lock">
              <a:extLst>
                <a:ext uri="{FF2B5EF4-FFF2-40B4-BE49-F238E27FC236}">
                  <a16:creationId xmlns:a16="http://schemas.microsoft.com/office/drawing/2014/main" id="{F8681329-8D57-4047-9185-C5CD23E86D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73411" y="3068959"/>
              <a:ext cx="353843" cy="484239"/>
            </a:xfrm>
            <a:custGeom>
              <a:avLst/>
              <a:gdLst/>
              <a:ahLst/>
              <a:cxnLst/>
              <a:rect l="l" t="t" r="r" b="b"/>
              <a:pathLst>
                <a:path w="2215656" h="3200962">
                  <a:moveTo>
                    <a:pt x="1107829" y="2097026"/>
                  </a:moveTo>
                  <a:cubicBezTo>
                    <a:pt x="1025315" y="2097026"/>
                    <a:pt x="958423" y="2163918"/>
                    <a:pt x="958423" y="2246432"/>
                  </a:cubicBezTo>
                  <a:cubicBezTo>
                    <a:pt x="958423" y="2302715"/>
                    <a:pt x="989546" y="2351730"/>
                    <a:pt x="1036590" y="2375275"/>
                  </a:cubicBezTo>
                  <a:lnTo>
                    <a:pt x="985422" y="2684898"/>
                  </a:lnTo>
                  <a:lnTo>
                    <a:pt x="1230236" y="2684898"/>
                  </a:lnTo>
                  <a:lnTo>
                    <a:pt x="1179068" y="2375275"/>
                  </a:lnTo>
                  <a:cubicBezTo>
                    <a:pt x="1226112" y="2351730"/>
                    <a:pt x="1257234" y="2302715"/>
                    <a:pt x="1257234" y="2246432"/>
                  </a:cubicBezTo>
                  <a:cubicBezTo>
                    <a:pt x="1257234" y="2163918"/>
                    <a:pt x="1190343" y="2097026"/>
                    <a:pt x="1107829" y="2097026"/>
                  </a:cubicBezTo>
                  <a:close/>
                  <a:moveTo>
                    <a:pt x="1102513" y="266871"/>
                  </a:moveTo>
                  <a:cubicBezTo>
                    <a:pt x="874876" y="269781"/>
                    <a:pt x="691868" y="455143"/>
                    <a:pt x="691868" y="682798"/>
                  </a:cubicBezTo>
                  <a:lnTo>
                    <a:pt x="690469" y="682798"/>
                  </a:lnTo>
                  <a:lnTo>
                    <a:pt x="690469" y="1580962"/>
                  </a:lnTo>
                  <a:lnTo>
                    <a:pt x="1525188" y="1580962"/>
                  </a:lnTo>
                  <a:lnTo>
                    <a:pt x="1525188" y="672127"/>
                  </a:lnTo>
                  <a:lnTo>
                    <a:pt x="1523654" y="672166"/>
                  </a:lnTo>
                  <a:cubicBezTo>
                    <a:pt x="1517835" y="444585"/>
                    <a:pt x="1330149" y="263961"/>
                    <a:pt x="1102513" y="266871"/>
                  </a:cubicBezTo>
                  <a:close/>
                  <a:moveTo>
                    <a:pt x="1099102" y="56"/>
                  </a:moveTo>
                  <a:cubicBezTo>
                    <a:pt x="1472767" y="-4720"/>
                    <a:pt x="1780852" y="291773"/>
                    <a:pt x="1790404" y="665346"/>
                  </a:cubicBezTo>
                  <a:lnTo>
                    <a:pt x="1742843" y="666562"/>
                  </a:lnTo>
                  <a:lnTo>
                    <a:pt x="1790627" y="666562"/>
                  </a:lnTo>
                  <a:lnTo>
                    <a:pt x="1790627" y="1580962"/>
                  </a:lnTo>
                  <a:lnTo>
                    <a:pt x="2041344" y="1580962"/>
                  </a:lnTo>
                  <a:cubicBezTo>
                    <a:pt x="2137614" y="1580962"/>
                    <a:pt x="2215656" y="1659004"/>
                    <a:pt x="2215656" y="1755274"/>
                  </a:cubicBezTo>
                  <a:lnTo>
                    <a:pt x="2215656" y="3026650"/>
                  </a:lnTo>
                  <a:cubicBezTo>
                    <a:pt x="2215656" y="3122920"/>
                    <a:pt x="2137614" y="3200962"/>
                    <a:pt x="2041344" y="3200962"/>
                  </a:cubicBezTo>
                  <a:lnTo>
                    <a:pt x="174312" y="3200962"/>
                  </a:lnTo>
                  <a:cubicBezTo>
                    <a:pt x="78042" y="3200962"/>
                    <a:pt x="0" y="3122920"/>
                    <a:pt x="0" y="3026650"/>
                  </a:cubicBezTo>
                  <a:lnTo>
                    <a:pt x="0" y="1755274"/>
                  </a:lnTo>
                  <a:cubicBezTo>
                    <a:pt x="0" y="1659004"/>
                    <a:pt x="78042" y="1580962"/>
                    <a:pt x="174312" y="1580962"/>
                  </a:cubicBezTo>
                  <a:lnTo>
                    <a:pt x="425030" y="1580962"/>
                  </a:lnTo>
                  <a:lnTo>
                    <a:pt x="425030" y="676764"/>
                  </a:lnTo>
                  <a:lnTo>
                    <a:pt x="425634" y="676764"/>
                  </a:lnTo>
                  <a:cubicBezTo>
                    <a:pt x="428273" y="305830"/>
                    <a:pt x="727452" y="4806"/>
                    <a:pt x="1099102" y="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0" name="TextBox 36">
              <a:extLst>
                <a:ext uri="{FF2B5EF4-FFF2-40B4-BE49-F238E27FC236}">
                  <a16:creationId xmlns:a16="http://schemas.microsoft.com/office/drawing/2014/main" id="{8E1FA560-CE42-44CE-A8AE-4C8814BE529E}"/>
                </a:ext>
              </a:extLst>
            </p:cNvPr>
            <p:cNvSpPr txBox="1"/>
            <p:nvPr/>
          </p:nvSpPr>
          <p:spPr>
            <a:xfrm>
              <a:off x="3556001" y="4123656"/>
              <a:ext cx="1771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000" b="1" dirty="0">
                  <a:solidFill>
                    <a:srgbClr val="CB940B"/>
                  </a:solidFill>
                  <a:cs typeface="Arial" pitchFamily="34" charset="0"/>
                </a:rPr>
                <a:t>結算申報檔</a:t>
              </a:r>
              <a:endParaRPr lang="ko-KR" altLang="en-US" sz="2000" b="1" dirty="0">
                <a:solidFill>
                  <a:srgbClr val="CB940B"/>
                </a:solidFill>
                <a:cs typeface="Arial" pitchFamily="34" charset="0"/>
              </a:endParaRPr>
            </a:p>
          </p:txBody>
        </p:sp>
      </p:grpSp>
      <p:sp>
        <p:nvSpPr>
          <p:cNvPr id="93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5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33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67" name="白底"/>
          <p:cNvSpPr/>
          <p:nvPr/>
        </p:nvSpPr>
        <p:spPr>
          <a:xfrm>
            <a:off x="827585" y="863685"/>
            <a:ext cx="7488832" cy="5154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8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C7D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9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C7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10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accent1"/>
                </a:solidFill>
                <a:cs typeface="Arial" pitchFamily="34" charset="0"/>
              </a:rPr>
              <a:t>資料處理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及觀察面向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grpSp>
        <p:nvGrpSpPr>
          <p:cNvPr id="83" name="去識別攜出線">
            <a:extLst>
              <a:ext uri="{FF2B5EF4-FFF2-40B4-BE49-F238E27FC236}">
                <a16:creationId xmlns:a16="http://schemas.microsoft.com/office/drawing/2014/main" id="{F1A6E420-5886-40BB-B28E-F03586653916}"/>
              </a:ext>
            </a:extLst>
          </p:cNvPr>
          <p:cNvGrpSpPr/>
          <p:nvPr/>
        </p:nvGrpSpPr>
        <p:grpSpPr>
          <a:xfrm>
            <a:off x="2482761" y="1675746"/>
            <a:ext cx="4289312" cy="1262873"/>
            <a:chOff x="4054872" y="2062159"/>
            <a:chExt cx="4289312" cy="1262873"/>
          </a:xfrm>
          <a:solidFill>
            <a:srgbClr val="E62949"/>
          </a:solidFill>
        </p:grpSpPr>
        <p:sp>
          <p:nvSpPr>
            <p:cNvPr id="84" name="Rectangle 44">
              <a:extLst>
                <a:ext uri="{FF2B5EF4-FFF2-40B4-BE49-F238E27FC236}">
                  <a16:creationId xmlns:a16="http://schemas.microsoft.com/office/drawing/2014/main" id="{00655559-54B2-4B2E-9B99-130B2E5EE92B}"/>
                </a:ext>
              </a:extLst>
            </p:cNvPr>
            <p:cNvSpPr/>
            <p:nvPr/>
          </p:nvSpPr>
          <p:spPr>
            <a:xfrm>
              <a:off x="5317238" y="3133113"/>
              <a:ext cx="785533" cy="191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85" name="Rectangle 4">
              <a:extLst>
                <a:ext uri="{FF2B5EF4-FFF2-40B4-BE49-F238E27FC236}">
                  <a16:creationId xmlns:a16="http://schemas.microsoft.com/office/drawing/2014/main" id="{F2162B0D-3F11-4A7F-A326-E2E7433CF36E}"/>
                </a:ext>
              </a:extLst>
            </p:cNvPr>
            <p:cNvSpPr/>
            <p:nvPr/>
          </p:nvSpPr>
          <p:spPr>
            <a:xfrm>
              <a:off x="5317238" y="2231199"/>
              <a:ext cx="2747277" cy="1927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86" name="Isosceles Triangle 5">
              <a:extLst>
                <a:ext uri="{FF2B5EF4-FFF2-40B4-BE49-F238E27FC236}">
                  <a16:creationId xmlns:a16="http://schemas.microsoft.com/office/drawing/2014/main" id="{82B2FC03-6709-4A40-8CED-9A2FA4968482}"/>
                </a:ext>
              </a:extLst>
            </p:cNvPr>
            <p:cNvSpPr/>
            <p:nvPr/>
          </p:nvSpPr>
          <p:spPr>
            <a:xfrm rot="5400000">
              <a:off x="7894041" y="2157089"/>
              <a:ext cx="545074" cy="3552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" name="Block Arc 2">
              <a:extLst>
                <a:ext uri="{FF2B5EF4-FFF2-40B4-BE49-F238E27FC236}">
                  <a16:creationId xmlns:a16="http://schemas.microsoft.com/office/drawing/2014/main" id="{A47BF0B0-BC34-4596-AC40-E33E95E889EF}"/>
                </a:ext>
              </a:extLst>
            </p:cNvPr>
            <p:cNvSpPr/>
            <p:nvPr/>
          </p:nvSpPr>
          <p:spPr>
            <a:xfrm rot="16200000">
              <a:off x="4139139" y="2146933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彙整資料線">
            <a:extLst>
              <a:ext uri="{FF2B5EF4-FFF2-40B4-BE49-F238E27FC236}">
                <a16:creationId xmlns:a16="http://schemas.microsoft.com/office/drawing/2014/main" id="{6A3BB4A9-AD5C-460C-AD12-037516CC3799}"/>
              </a:ext>
            </a:extLst>
          </p:cNvPr>
          <p:cNvGrpSpPr/>
          <p:nvPr/>
        </p:nvGrpSpPr>
        <p:grpSpPr>
          <a:xfrm>
            <a:off x="4175443" y="2575640"/>
            <a:ext cx="2066048" cy="1255331"/>
            <a:chOff x="5747557" y="2962342"/>
            <a:chExt cx="2066048" cy="1255330"/>
          </a:xfrm>
          <a:solidFill>
            <a:srgbClr val="F07624"/>
          </a:solidFill>
        </p:grpSpPr>
        <p:sp>
          <p:nvSpPr>
            <p:cNvPr id="89" name="Rectangle 44">
              <a:extLst>
                <a:ext uri="{FF2B5EF4-FFF2-40B4-BE49-F238E27FC236}">
                  <a16:creationId xmlns:a16="http://schemas.microsoft.com/office/drawing/2014/main" id="{5C456C90-6188-47B9-858F-8424550AF71E}"/>
                </a:ext>
              </a:extLst>
            </p:cNvPr>
            <p:cNvSpPr/>
            <p:nvPr/>
          </p:nvSpPr>
          <p:spPr>
            <a:xfrm>
              <a:off x="5781552" y="4025753"/>
              <a:ext cx="784800" cy="191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0" name="Isosceles Triangle 9">
              <a:extLst>
                <a:ext uri="{FF2B5EF4-FFF2-40B4-BE49-F238E27FC236}">
                  <a16:creationId xmlns:a16="http://schemas.microsoft.com/office/drawing/2014/main" id="{236B3BD7-E677-4838-BF3C-72DAE6DA93AB}"/>
                </a:ext>
              </a:extLst>
            </p:cNvPr>
            <p:cNvSpPr/>
            <p:nvPr/>
          </p:nvSpPr>
          <p:spPr>
            <a:xfrm rot="16200000">
              <a:off x="5652627" y="3057272"/>
              <a:ext cx="545074" cy="3552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2" name="Rectangle 44">
              <a:extLst>
                <a:ext uri="{FF2B5EF4-FFF2-40B4-BE49-F238E27FC236}">
                  <a16:creationId xmlns:a16="http://schemas.microsoft.com/office/drawing/2014/main" id="{320ED770-B507-4274-A551-19624D8E8459}"/>
                </a:ext>
              </a:extLst>
            </p:cNvPr>
            <p:cNvSpPr/>
            <p:nvPr/>
          </p:nvSpPr>
          <p:spPr>
            <a:xfrm>
              <a:off x="6096477" y="3123362"/>
              <a:ext cx="467675" cy="191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3" name="Block Arc 2">
              <a:extLst>
                <a:ext uri="{FF2B5EF4-FFF2-40B4-BE49-F238E27FC236}">
                  <a16:creationId xmlns:a16="http://schemas.microsoft.com/office/drawing/2014/main" id="{5F505146-A72A-4900-A7C3-ACDBF94B7344}"/>
                </a:ext>
              </a:extLst>
            </p:cNvPr>
            <p:cNvSpPr/>
            <p:nvPr/>
          </p:nvSpPr>
          <p:spPr>
            <a:xfrm rot="5400000">
              <a:off x="6635885" y="3038463"/>
              <a:ext cx="1093075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94" name="去識別攜出字">
            <a:extLst>
              <a:ext uri="{FF2B5EF4-FFF2-40B4-BE49-F238E27FC236}">
                <a16:creationId xmlns:a16="http://schemas.microsoft.com/office/drawing/2014/main" id="{24752648-1165-45BE-AE28-592F133A4448}"/>
              </a:ext>
            </a:extLst>
          </p:cNvPr>
          <p:cNvGrpSpPr/>
          <p:nvPr/>
        </p:nvGrpSpPr>
        <p:grpSpPr>
          <a:xfrm>
            <a:off x="16189" y="1981563"/>
            <a:ext cx="2395361" cy="917130"/>
            <a:chOff x="186703" y="2042111"/>
            <a:chExt cx="2395361" cy="917128"/>
          </a:xfrm>
        </p:grpSpPr>
        <p:sp>
          <p:nvSpPr>
            <p:cNvPr id="95" name="TextBox 13">
              <a:extLst>
                <a:ext uri="{FF2B5EF4-FFF2-40B4-BE49-F238E27FC236}">
                  <a16:creationId xmlns:a16="http://schemas.microsoft.com/office/drawing/2014/main" id="{333DE50B-FBFB-4A77-9248-8C798104470A}"/>
                </a:ext>
              </a:extLst>
            </p:cNvPr>
            <p:cNvSpPr txBox="1"/>
            <p:nvPr/>
          </p:nvSpPr>
          <p:spPr>
            <a:xfrm>
              <a:off x="186703" y="2042111"/>
              <a:ext cx="2395361" cy="430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去識別化後攜出</a:t>
              </a:r>
              <a:endPara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" name="TextBox 14">
              <a:extLst>
                <a:ext uri="{FF2B5EF4-FFF2-40B4-BE49-F238E27FC236}">
                  <a16:creationId xmlns:a16="http://schemas.microsoft.com/office/drawing/2014/main" id="{34D96F4C-F44F-4570-A1CC-444D5F5281A8}"/>
                </a:ext>
              </a:extLst>
            </p:cNvPr>
            <p:cNvSpPr txBox="1"/>
            <p:nvPr/>
          </p:nvSpPr>
          <p:spPr>
            <a:xfrm>
              <a:off x="186703" y="2405242"/>
              <a:ext cx="239536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於符合財政部</a:t>
              </a:r>
              <a:r>
                <a:rPr lang="zh-TW" altLang="en-US" sz="1500" dirty="0">
                  <a:solidFill>
                    <a:srgbClr val="E62949"/>
                  </a:solidFill>
                  <a:cs typeface="Arial" pitchFamily="34" charset="0"/>
                </a:rPr>
                <a:t>個資保護</a:t>
              </a:r>
              <a:endParaRPr lang="en-US" altLang="zh-TW" sz="1500" dirty="0">
                <a:solidFill>
                  <a:srgbClr val="E62949"/>
                </a:solidFill>
                <a:cs typeface="Arial" pitchFamily="34" charset="0"/>
              </a:endParaRPr>
            </a:p>
            <a:p>
              <a:pPr algn="r"/>
              <a:r>
                <a:rPr lang="zh-TW" altLang="en-US" sz="1500" dirty="0">
                  <a:solidFill>
                    <a:srgbClr val="E62949"/>
                  </a:solidFill>
                  <a:cs typeface="Arial" pitchFamily="34" charset="0"/>
                </a:rPr>
                <a:t>原則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下攜出</a:t>
              </a:r>
              <a:r>
                <a:rPr lang="zh-TW" alt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研究成果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彙整資料字">
            <a:extLst>
              <a:ext uri="{FF2B5EF4-FFF2-40B4-BE49-F238E27FC236}">
                <a16:creationId xmlns:a16="http://schemas.microsoft.com/office/drawing/2014/main" id="{D703F2D7-6B84-410D-83D1-082E0E522B93}"/>
              </a:ext>
            </a:extLst>
          </p:cNvPr>
          <p:cNvGrpSpPr/>
          <p:nvPr/>
        </p:nvGrpSpPr>
        <p:grpSpPr>
          <a:xfrm>
            <a:off x="6228186" y="2791832"/>
            <a:ext cx="2847448" cy="895004"/>
            <a:chOff x="5546540" y="3020593"/>
            <a:chExt cx="2847448" cy="895004"/>
          </a:xfrm>
        </p:grpSpPr>
        <p:sp>
          <p:nvSpPr>
            <p:cNvPr id="98" name="TextBox 16">
              <a:extLst>
                <a:ext uri="{FF2B5EF4-FFF2-40B4-BE49-F238E27FC236}">
                  <a16:creationId xmlns:a16="http://schemas.microsoft.com/office/drawing/2014/main" id="{49403420-BD0A-42DC-96D2-66CDAB31559D}"/>
                </a:ext>
              </a:extLst>
            </p:cNvPr>
            <p:cNvSpPr txBox="1"/>
            <p:nvPr/>
          </p:nvSpPr>
          <p:spPr>
            <a:xfrm>
              <a:off x="5546540" y="3020593"/>
              <a:ext cx="2376262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彙</a:t>
              </a:r>
              <a:r>
                <a:rPr lang="zh-TW" altLang="en-US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整資料</a:t>
              </a:r>
              <a:endPara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17">
              <a:extLst>
                <a:ext uri="{FF2B5EF4-FFF2-40B4-BE49-F238E27FC236}">
                  <a16:creationId xmlns:a16="http://schemas.microsoft.com/office/drawing/2014/main" id="{7462E717-009D-49F3-89FF-FB2BFF3CB923}"/>
                </a:ext>
              </a:extLst>
            </p:cNvPr>
            <p:cNvSpPr txBox="1"/>
            <p:nvPr/>
          </p:nvSpPr>
          <p:spPr>
            <a:xfrm>
              <a:off x="5581888" y="3361599"/>
              <a:ext cx="28121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透過多維角度出發</a:t>
              </a:r>
              <a:endParaRPr lang="en-US" altLang="zh-TW" sz="15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zh-TW" alt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彙整</a:t>
              </a:r>
              <a:r>
                <a:rPr lang="zh-TW" altLang="en-US" sz="1500" dirty="0" smtClean="0">
                  <a:solidFill>
                    <a:srgbClr val="FF0000"/>
                  </a:solidFill>
                  <a:cs typeface="Arial" pitchFamily="34" charset="0"/>
                </a:rPr>
                <a:t>具高度價值次級統計</a:t>
              </a:r>
              <a:r>
                <a:rPr lang="zh-TW" alt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資料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資料清理字">
            <a:extLst>
              <a:ext uri="{FF2B5EF4-FFF2-40B4-BE49-F238E27FC236}">
                <a16:creationId xmlns:a16="http://schemas.microsoft.com/office/drawing/2014/main" id="{6B123FE3-B720-4262-B24F-36BC34AC3D93}"/>
              </a:ext>
            </a:extLst>
          </p:cNvPr>
          <p:cNvGrpSpPr/>
          <p:nvPr/>
        </p:nvGrpSpPr>
        <p:grpSpPr>
          <a:xfrm>
            <a:off x="6228186" y="4583736"/>
            <a:ext cx="2457179" cy="911544"/>
            <a:chOff x="5561445" y="4826125"/>
            <a:chExt cx="2457179" cy="911543"/>
          </a:xfrm>
        </p:grpSpPr>
        <p:sp>
          <p:nvSpPr>
            <p:cNvPr id="101" name="TextBox 19">
              <a:extLst>
                <a:ext uri="{FF2B5EF4-FFF2-40B4-BE49-F238E27FC236}">
                  <a16:creationId xmlns:a16="http://schemas.microsoft.com/office/drawing/2014/main" id="{09BEA39F-F55C-4CE3-9A1A-ADF373428CA8}"/>
                </a:ext>
              </a:extLst>
            </p:cNvPr>
            <p:cNvSpPr txBox="1"/>
            <p:nvPr/>
          </p:nvSpPr>
          <p:spPr>
            <a:xfrm>
              <a:off x="5561445" y="4826125"/>
              <a:ext cx="2084225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資料清理</a:t>
              </a:r>
              <a:endPara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20">
              <a:extLst>
                <a:ext uri="{FF2B5EF4-FFF2-40B4-BE49-F238E27FC236}">
                  <a16:creationId xmlns:a16="http://schemas.microsoft.com/office/drawing/2014/main" id="{2AFD7FDD-D03C-4148-B776-487388C72DE4}"/>
                </a:ext>
              </a:extLst>
            </p:cNvPr>
            <p:cNvSpPr txBox="1"/>
            <p:nvPr/>
          </p:nvSpPr>
          <p:spPr>
            <a:xfrm>
              <a:off x="5596795" y="5183671"/>
              <a:ext cx="2421829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整理</a:t>
              </a:r>
              <a:r>
                <a:rPr lang="en-US" altLang="zh-TW" sz="1500" dirty="0">
                  <a:solidFill>
                    <a:srgbClr val="E62949"/>
                  </a:solidFill>
                  <a:cs typeface="Arial" pitchFamily="34" charset="0"/>
                </a:rPr>
                <a:t>100</a:t>
              </a:r>
              <a:r>
                <a:rPr lang="zh-TW" altLang="en-US" sz="1500" dirty="0">
                  <a:solidFill>
                    <a:srgbClr val="E62949"/>
                  </a:solidFill>
                  <a:cs typeface="Arial" pitchFamily="34" charset="0"/>
                </a:rPr>
                <a:t>年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至</a:t>
              </a:r>
              <a:r>
                <a:rPr lang="en-US" altLang="zh-TW" sz="1500" dirty="0">
                  <a:solidFill>
                    <a:srgbClr val="E62949"/>
                  </a:solidFill>
                  <a:cs typeface="Arial" pitchFamily="34" charset="0"/>
                </a:rPr>
                <a:t>105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年間</a:t>
              </a:r>
              <a:endParaRPr lang="en-US" altLang="zh-TW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數</a:t>
              </a:r>
              <a:r>
                <a:rPr lang="en-US" altLang="zh-TW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10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億筆資料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資料串接字">
            <a:extLst>
              <a:ext uri="{FF2B5EF4-FFF2-40B4-BE49-F238E27FC236}">
                <a16:creationId xmlns:a16="http://schemas.microsoft.com/office/drawing/2014/main" id="{D11875B6-6CD6-4B6F-AC66-A9C5CF6E7CDB}"/>
              </a:ext>
            </a:extLst>
          </p:cNvPr>
          <p:cNvGrpSpPr/>
          <p:nvPr/>
        </p:nvGrpSpPr>
        <p:grpSpPr>
          <a:xfrm>
            <a:off x="-61971" y="3741672"/>
            <a:ext cx="2573752" cy="864351"/>
            <a:chOff x="88892" y="3985270"/>
            <a:chExt cx="2573752" cy="864352"/>
          </a:xfrm>
        </p:grpSpPr>
        <p:sp>
          <p:nvSpPr>
            <p:cNvPr id="104" name="TextBox 22">
              <a:extLst>
                <a:ext uri="{FF2B5EF4-FFF2-40B4-BE49-F238E27FC236}">
                  <a16:creationId xmlns:a16="http://schemas.microsoft.com/office/drawing/2014/main" id="{A0E778D1-836B-4AA3-9556-3DBC1107D343}"/>
                </a:ext>
              </a:extLst>
            </p:cNvPr>
            <p:cNvSpPr txBox="1"/>
            <p:nvPr/>
          </p:nvSpPr>
          <p:spPr>
            <a:xfrm>
              <a:off x="232423" y="3985270"/>
              <a:ext cx="2395361" cy="4308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資料串接</a:t>
              </a:r>
              <a:endPara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23">
              <a:extLst>
                <a:ext uri="{FF2B5EF4-FFF2-40B4-BE49-F238E27FC236}">
                  <a16:creationId xmlns:a16="http://schemas.microsoft.com/office/drawing/2014/main" id="{E3D9E118-19C0-4676-800E-F0D5609ED802}"/>
                </a:ext>
              </a:extLst>
            </p:cNvPr>
            <p:cNvSpPr txBox="1"/>
            <p:nvPr/>
          </p:nvSpPr>
          <p:spPr>
            <a:xfrm>
              <a:off x="88892" y="4295623"/>
              <a:ext cx="2573752" cy="55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利用營業</a:t>
              </a:r>
              <a:r>
                <a:rPr lang="en-US" altLang="zh-TW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(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扣繳</a:t>
              </a:r>
              <a:r>
                <a:rPr lang="en-US" altLang="zh-TW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人</a:t>
              </a:r>
              <a:r>
                <a:rPr lang="zh-TW" altLang="en-US" sz="1500" dirty="0">
                  <a:solidFill>
                    <a:srgbClr val="E62949"/>
                  </a:solidFill>
                  <a:cs typeface="Arial" pitchFamily="34" charset="0"/>
                </a:rPr>
                <a:t>統一編號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及個人</a:t>
              </a:r>
              <a:r>
                <a:rPr lang="zh-TW" altLang="en-US" sz="1500" dirty="0">
                  <a:solidFill>
                    <a:srgbClr val="E62949"/>
                  </a:solidFill>
                  <a:cs typeface="Arial" pitchFamily="34" charset="0"/>
                </a:rPr>
                <a:t>身分證字號</a:t>
              </a:r>
              <a:r>
                <a:rPr lang="zh-TW" alt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串接檔案</a:t>
              </a:r>
              <a:endParaRPr lang="ko-KR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" name="資料串接線">
            <a:extLst>
              <a:ext uri="{FF2B5EF4-FFF2-40B4-BE49-F238E27FC236}">
                <a16:creationId xmlns:a16="http://schemas.microsoft.com/office/drawing/2014/main" id="{880EBCDB-6776-431B-BC15-154EFD4CBA35}"/>
              </a:ext>
            </a:extLst>
          </p:cNvPr>
          <p:cNvGrpSpPr/>
          <p:nvPr/>
        </p:nvGrpSpPr>
        <p:grpSpPr>
          <a:xfrm>
            <a:off x="2482766" y="3469136"/>
            <a:ext cx="2079217" cy="1269227"/>
            <a:chOff x="4054872" y="3855554"/>
            <a:chExt cx="2079217" cy="1269226"/>
          </a:xfrm>
          <a:solidFill>
            <a:srgbClr val="F4BD2D"/>
          </a:solidFill>
        </p:grpSpPr>
        <p:sp>
          <p:nvSpPr>
            <p:cNvPr id="115" name="Rectangle 44">
              <a:extLst>
                <a:ext uri="{FF2B5EF4-FFF2-40B4-BE49-F238E27FC236}">
                  <a16:creationId xmlns:a16="http://schemas.microsoft.com/office/drawing/2014/main" id="{AEA548EC-554D-485B-AF0E-B1F332071A97}"/>
                </a:ext>
              </a:extLst>
            </p:cNvPr>
            <p:cNvSpPr/>
            <p:nvPr/>
          </p:nvSpPr>
          <p:spPr>
            <a:xfrm>
              <a:off x="5317238" y="4932861"/>
              <a:ext cx="785533" cy="191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6" name="Block Arc 2">
              <a:extLst>
                <a:ext uri="{FF2B5EF4-FFF2-40B4-BE49-F238E27FC236}">
                  <a16:creationId xmlns:a16="http://schemas.microsoft.com/office/drawing/2014/main" id="{7F9F3B16-04F1-4938-9980-14443F0AFD7C}"/>
                </a:ext>
              </a:extLst>
            </p:cNvPr>
            <p:cNvSpPr/>
            <p:nvPr/>
          </p:nvSpPr>
          <p:spPr>
            <a:xfrm rot="16200000">
              <a:off x="4139139" y="3946681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17" name="Isosceles Triangle 35">
              <a:extLst>
                <a:ext uri="{FF2B5EF4-FFF2-40B4-BE49-F238E27FC236}">
                  <a16:creationId xmlns:a16="http://schemas.microsoft.com/office/drawing/2014/main" id="{0E10DD9F-76F0-41B9-A17F-372726212FA6}"/>
                </a:ext>
              </a:extLst>
            </p:cNvPr>
            <p:cNvSpPr/>
            <p:nvPr/>
          </p:nvSpPr>
          <p:spPr>
            <a:xfrm rot="5400000">
              <a:off x="5683946" y="3950484"/>
              <a:ext cx="545074" cy="3552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8" name="Rectangle 44">
              <a:extLst>
                <a:ext uri="{FF2B5EF4-FFF2-40B4-BE49-F238E27FC236}">
                  <a16:creationId xmlns:a16="http://schemas.microsoft.com/office/drawing/2014/main" id="{AF0E0E17-2565-4DD6-9EAE-283ADD59A045}"/>
                </a:ext>
              </a:extLst>
            </p:cNvPr>
            <p:cNvSpPr/>
            <p:nvPr/>
          </p:nvSpPr>
          <p:spPr>
            <a:xfrm>
              <a:off x="5317239" y="4030947"/>
              <a:ext cx="559042" cy="1919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19" name="資料清理線">
            <a:extLst>
              <a:ext uri="{FF2B5EF4-FFF2-40B4-BE49-F238E27FC236}">
                <a16:creationId xmlns:a16="http://schemas.microsoft.com/office/drawing/2014/main" id="{56A3AFF8-5848-43C4-8E09-A32442720238}"/>
              </a:ext>
            </a:extLst>
          </p:cNvPr>
          <p:cNvGrpSpPr/>
          <p:nvPr/>
        </p:nvGrpSpPr>
        <p:grpSpPr>
          <a:xfrm>
            <a:off x="-10006" y="4366888"/>
            <a:ext cx="6261028" cy="1270361"/>
            <a:chOff x="1562106" y="4753300"/>
            <a:chExt cx="6261025" cy="1270361"/>
          </a:xfrm>
        </p:grpSpPr>
        <p:sp>
          <p:nvSpPr>
            <p:cNvPr id="120" name="Block Arc 2">
              <a:extLst>
                <a:ext uri="{FF2B5EF4-FFF2-40B4-BE49-F238E27FC236}">
                  <a16:creationId xmlns:a16="http://schemas.microsoft.com/office/drawing/2014/main" id="{841CC194-A6AC-48EF-ADEB-1FB6463E4F5F}"/>
                </a:ext>
              </a:extLst>
            </p:cNvPr>
            <p:cNvSpPr/>
            <p:nvPr/>
          </p:nvSpPr>
          <p:spPr>
            <a:xfrm rot="5400000">
              <a:off x="6645033" y="4845562"/>
              <a:ext cx="1093832" cy="1262365"/>
            </a:xfrm>
            <a:custGeom>
              <a:avLst/>
              <a:gdLst/>
              <a:ahLst/>
              <a:cxnLst/>
              <a:rect l="l" t="t" r="r" b="b"/>
              <a:pathLst>
                <a:path w="1011518" h="1167369">
                  <a:moveTo>
                    <a:pt x="1011518" y="485411"/>
                  </a:moveTo>
                  <a:lnTo>
                    <a:pt x="1011518" y="1167369"/>
                  </a:lnTo>
                  <a:lnTo>
                    <a:pt x="834370" y="1167369"/>
                  </a:lnTo>
                  <a:lnTo>
                    <a:pt x="834370" y="491393"/>
                  </a:lnTo>
                  <a:lnTo>
                    <a:pt x="831381" y="491507"/>
                  </a:ln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504057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lnTo>
                    <a:pt x="990372" y="4854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39">
              <a:extLst>
                <a:ext uri="{FF2B5EF4-FFF2-40B4-BE49-F238E27FC236}">
                  <a16:creationId xmlns:a16="http://schemas.microsoft.com/office/drawing/2014/main" id="{EE91589A-D1DF-45F6-85B4-E82D8B3D2DA3}"/>
                </a:ext>
              </a:extLst>
            </p:cNvPr>
            <p:cNvSpPr/>
            <p:nvPr/>
          </p:nvSpPr>
          <p:spPr>
            <a:xfrm>
              <a:off x="1562106" y="5831741"/>
              <a:ext cx="5183999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2" name="Isosceles Triangle 40">
              <a:extLst>
                <a:ext uri="{FF2B5EF4-FFF2-40B4-BE49-F238E27FC236}">
                  <a16:creationId xmlns:a16="http://schemas.microsoft.com/office/drawing/2014/main" id="{6339B145-AE8E-4E3B-8D9F-C815A86E344F}"/>
                </a:ext>
              </a:extLst>
            </p:cNvPr>
            <p:cNvSpPr/>
            <p:nvPr/>
          </p:nvSpPr>
          <p:spPr>
            <a:xfrm rot="16200000">
              <a:off x="5652627" y="4848230"/>
              <a:ext cx="545074" cy="35521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3" name="Rectangle 44">
              <a:extLst>
                <a:ext uri="{FF2B5EF4-FFF2-40B4-BE49-F238E27FC236}">
                  <a16:creationId xmlns:a16="http://schemas.microsoft.com/office/drawing/2014/main" id="{58710DD0-39FA-4B48-8AAE-12C94EFC6624}"/>
                </a:ext>
              </a:extLst>
            </p:cNvPr>
            <p:cNvSpPr/>
            <p:nvPr/>
          </p:nvSpPr>
          <p:spPr>
            <a:xfrm>
              <a:off x="6099860" y="4929827"/>
              <a:ext cx="460902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" name="資料清理圖"/>
          <p:cNvGrpSpPr/>
          <p:nvPr/>
        </p:nvGrpSpPr>
        <p:grpSpPr>
          <a:xfrm>
            <a:off x="5401066" y="4785615"/>
            <a:ext cx="609425" cy="609424"/>
            <a:chOff x="5401066" y="4785615"/>
            <a:chExt cx="609425" cy="609424"/>
          </a:xfrm>
        </p:grpSpPr>
        <p:sp>
          <p:nvSpPr>
            <p:cNvPr id="113" name="Oval 31">
              <a:extLst>
                <a:ext uri="{FF2B5EF4-FFF2-40B4-BE49-F238E27FC236}">
                  <a16:creationId xmlns:a16="http://schemas.microsoft.com/office/drawing/2014/main" id="{52A19C4C-6424-4DD2-B626-2A741A35B581}"/>
                </a:ext>
              </a:extLst>
            </p:cNvPr>
            <p:cNvSpPr/>
            <p:nvPr/>
          </p:nvSpPr>
          <p:spPr>
            <a:xfrm>
              <a:off x="5401066" y="4785615"/>
              <a:ext cx="609425" cy="609424"/>
            </a:xfrm>
            <a:prstGeom prst="ellipse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7" name="洗衣溫度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441" y="4856671"/>
              <a:ext cx="466484" cy="466484"/>
            </a:xfrm>
            <a:prstGeom prst="rect">
              <a:avLst/>
            </a:prstGeom>
          </p:spPr>
        </p:pic>
      </p:grpSp>
      <p:grpSp>
        <p:nvGrpSpPr>
          <p:cNvPr id="3" name="資料串接圖"/>
          <p:cNvGrpSpPr/>
          <p:nvPr/>
        </p:nvGrpSpPr>
        <p:grpSpPr>
          <a:xfrm>
            <a:off x="2720352" y="3898369"/>
            <a:ext cx="609425" cy="609424"/>
            <a:chOff x="2720352" y="3898369"/>
            <a:chExt cx="609425" cy="609424"/>
          </a:xfrm>
        </p:grpSpPr>
        <p:sp>
          <p:nvSpPr>
            <p:cNvPr id="112" name="Oval 30">
              <a:extLst>
                <a:ext uri="{FF2B5EF4-FFF2-40B4-BE49-F238E27FC236}">
                  <a16:creationId xmlns:a16="http://schemas.microsoft.com/office/drawing/2014/main" id="{1F218373-D126-45A6-A6C2-6431474740C4}"/>
                </a:ext>
              </a:extLst>
            </p:cNvPr>
            <p:cNvSpPr/>
            <p:nvPr/>
          </p:nvSpPr>
          <p:spPr>
            <a:xfrm>
              <a:off x="2720352" y="3898369"/>
              <a:ext cx="609425" cy="609424"/>
            </a:xfrm>
            <a:prstGeom prst="ellipse">
              <a:avLst/>
            </a:prstGeom>
            <a:noFill/>
            <a:ln w="19050">
              <a:solidFill>
                <a:srgbClr val="F4BD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2" name="link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9397" y="4001212"/>
              <a:ext cx="431323" cy="431323"/>
            </a:xfrm>
            <a:prstGeom prst="rect">
              <a:avLst/>
            </a:prstGeom>
          </p:spPr>
        </p:pic>
      </p:grpSp>
      <p:grpSp>
        <p:nvGrpSpPr>
          <p:cNvPr id="4" name="彙整資料圖"/>
          <p:cNvGrpSpPr/>
          <p:nvPr/>
        </p:nvGrpSpPr>
        <p:grpSpPr>
          <a:xfrm>
            <a:off x="5405820" y="2983675"/>
            <a:ext cx="609425" cy="609424"/>
            <a:chOff x="5405820" y="2983675"/>
            <a:chExt cx="609425" cy="609424"/>
          </a:xfrm>
        </p:grpSpPr>
        <p:sp>
          <p:nvSpPr>
            <p:cNvPr id="111" name="Oval 29">
              <a:extLst>
                <a:ext uri="{FF2B5EF4-FFF2-40B4-BE49-F238E27FC236}">
                  <a16:creationId xmlns:a16="http://schemas.microsoft.com/office/drawing/2014/main" id="{33A6001F-1BAD-406A-8E77-8E0FEE9F7799}"/>
                </a:ext>
              </a:extLst>
            </p:cNvPr>
            <p:cNvSpPr/>
            <p:nvPr/>
          </p:nvSpPr>
          <p:spPr>
            <a:xfrm>
              <a:off x="5405820" y="2983675"/>
              <a:ext cx="609425" cy="609424"/>
            </a:xfrm>
            <a:prstGeom prst="ellipse">
              <a:avLst/>
            </a:prstGeom>
            <a:noFill/>
            <a:ln w="19050">
              <a:solidFill>
                <a:srgbClr val="F076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3" name="bulb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1366" y="3029875"/>
              <a:ext cx="506143" cy="506143"/>
            </a:xfrm>
            <a:prstGeom prst="rect">
              <a:avLst/>
            </a:prstGeom>
          </p:spPr>
        </p:pic>
      </p:grpSp>
      <p:grpSp>
        <p:nvGrpSpPr>
          <p:cNvPr id="6" name="去識別攜出圖"/>
          <p:cNvGrpSpPr/>
          <p:nvPr/>
        </p:nvGrpSpPr>
        <p:grpSpPr>
          <a:xfrm>
            <a:off x="2720352" y="2097961"/>
            <a:ext cx="609425" cy="609424"/>
            <a:chOff x="2720352" y="2097961"/>
            <a:chExt cx="609425" cy="609424"/>
          </a:xfrm>
        </p:grpSpPr>
        <p:sp>
          <p:nvSpPr>
            <p:cNvPr id="110" name="Oval 28">
              <a:extLst>
                <a:ext uri="{FF2B5EF4-FFF2-40B4-BE49-F238E27FC236}">
                  <a16:creationId xmlns:a16="http://schemas.microsoft.com/office/drawing/2014/main" id="{8A264166-9FF1-4AA9-8843-E4541D1B66ED}"/>
                </a:ext>
              </a:extLst>
            </p:cNvPr>
            <p:cNvSpPr/>
            <p:nvPr/>
          </p:nvSpPr>
          <p:spPr>
            <a:xfrm>
              <a:off x="2720352" y="2097961"/>
              <a:ext cx="609425" cy="609424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pic>
          <p:nvPicPr>
            <p:cNvPr id="14" name="mask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9397" y="2213539"/>
              <a:ext cx="453179" cy="453179"/>
            </a:xfrm>
            <a:prstGeom prst="rect">
              <a:avLst/>
            </a:prstGeom>
          </p:spPr>
        </p:pic>
      </p:grpSp>
      <p:grpSp>
        <p:nvGrpSpPr>
          <p:cNvPr id="19" name="研究結果"/>
          <p:cNvGrpSpPr/>
          <p:nvPr/>
        </p:nvGrpSpPr>
        <p:grpSpPr>
          <a:xfrm>
            <a:off x="6772075" y="1011394"/>
            <a:ext cx="1370565" cy="1468188"/>
            <a:chOff x="6772075" y="1011394"/>
            <a:chExt cx="1370565" cy="1468188"/>
          </a:xfrm>
        </p:grpSpPr>
        <p:sp>
          <p:nvSpPr>
            <p:cNvPr id="108" name="TextBox 26">
              <a:extLst>
                <a:ext uri="{FF2B5EF4-FFF2-40B4-BE49-F238E27FC236}">
                  <a16:creationId xmlns:a16="http://schemas.microsoft.com/office/drawing/2014/main" id="{30ED8BBC-A235-42AD-9878-8E750933FA12}"/>
                </a:ext>
              </a:extLst>
            </p:cNvPr>
            <p:cNvSpPr txBox="1"/>
            <p:nvPr/>
          </p:nvSpPr>
          <p:spPr>
            <a:xfrm>
              <a:off x="6772075" y="1011394"/>
              <a:ext cx="1370565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zh-TW" altLang="en-US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研究結果</a:t>
              </a:r>
              <a:endParaRPr lang="ko-KR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5" name="goal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2406" y="1416983"/>
              <a:ext cx="1062599" cy="1062599"/>
            </a:xfrm>
            <a:prstGeom prst="rect">
              <a:avLst/>
            </a:prstGeom>
          </p:spPr>
        </p:pic>
      </p:grpSp>
      <p:sp>
        <p:nvSpPr>
          <p:cNvPr id="130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6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0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52" name="白底"/>
          <p:cNvSpPr/>
          <p:nvPr/>
        </p:nvSpPr>
        <p:spPr>
          <a:xfrm>
            <a:off x="827585" y="863685"/>
            <a:ext cx="7488832" cy="5154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93" name="財產_底">
            <a:extLst>
              <a:ext uri="{FF2B5EF4-FFF2-40B4-BE49-F238E27FC236}">
                <a16:creationId xmlns:a16="http://schemas.microsoft.com/office/drawing/2014/main" id="{06513E8C-4E3C-490A-B384-727A60B8200A}"/>
              </a:ext>
            </a:extLst>
          </p:cNvPr>
          <p:cNvSpPr/>
          <p:nvPr/>
        </p:nvSpPr>
        <p:spPr>
          <a:xfrm rot="20085">
            <a:off x="201023" y="4662071"/>
            <a:ext cx="3265741" cy="1046294"/>
          </a:xfrm>
          <a:custGeom>
            <a:avLst/>
            <a:gdLst/>
            <a:ahLst/>
            <a:cxnLst/>
            <a:rect l="l" t="t" r="r" b="b"/>
            <a:pathLst>
              <a:path w="3483312" h="1116000">
                <a:moveTo>
                  <a:pt x="1898185" y="1105560"/>
                </a:moveTo>
                <a:lnTo>
                  <a:pt x="1919880" y="1116000"/>
                </a:lnTo>
                <a:lnTo>
                  <a:pt x="1908776" y="1116000"/>
                </a:lnTo>
                <a:cubicBezTo>
                  <a:pt x="1905979" y="1111563"/>
                  <a:pt x="1902100" y="1108505"/>
                  <a:pt x="1898185" y="1105560"/>
                </a:cubicBezTo>
                <a:close/>
                <a:moveTo>
                  <a:pt x="260668" y="0"/>
                </a:moveTo>
                <a:lnTo>
                  <a:pt x="3222644" y="0"/>
                </a:lnTo>
                <a:lnTo>
                  <a:pt x="3483312" y="724461"/>
                </a:lnTo>
                <a:lnTo>
                  <a:pt x="2489111" y="354812"/>
                </a:lnTo>
                <a:cubicBezTo>
                  <a:pt x="2465120" y="480738"/>
                  <a:pt x="2446948" y="534340"/>
                  <a:pt x="2365708" y="674887"/>
                </a:cubicBezTo>
                <a:cubicBezTo>
                  <a:pt x="2291173" y="814963"/>
                  <a:pt x="2172951" y="936315"/>
                  <a:pt x="2076571" y="1067029"/>
                </a:cubicBezTo>
                <a:lnTo>
                  <a:pt x="1413587" y="1067029"/>
                </a:lnTo>
                <a:cubicBezTo>
                  <a:pt x="1317208" y="936315"/>
                  <a:pt x="1208344" y="821204"/>
                  <a:pt x="1124449" y="674887"/>
                </a:cubicBezTo>
                <a:cubicBezTo>
                  <a:pt x="1052663" y="558938"/>
                  <a:pt x="1024571" y="508523"/>
                  <a:pt x="993354" y="355127"/>
                </a:cubicBezTo>
                <a:lnTo>
                  <a:pt x="0" y="7244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階級_底">
            <a:extLst>
              <a:ext uri="{FF2B5EF4-FFF2-40B4-BE49-F238E27FC236}">
                <a16:creationId xmlns:a16="http://schemas.microsoft.com/office/drawing/2014/main" id="{D01A8D53-E302-4747-8EA1-403D30F1031F}"/>
              </a:ext>
            </a:extLst>
          </p:cNvPr>
          <p:cNvSpPr/>
          <p:nvPr/>
        </p:nvSpPr>
        <p:spPr>
          <a:xfrm rot="20085">
            <a:off x="456603" y="3540768"/>
            <a:ext cx="2767683" cy="1046294"/>
          </a:xfrm>
          <a:custGeom>
            <a:avLst/>
            <a:gdLst/>
            <a:ahLst/>
            <a:cxnLst/>
            <a:rect l="l" t="t" r="r" b="b"/>
            <a:pathLst>
              <a:path w="2952072" h="1116000">
                <a:moveTo>
                  <a:pt x="284416" y="0"/>
                </a:moveTo>
                <a:lnTo>
                  <a:pt x="2666659" y="0"/>
                </a:lnTo>
                <a:cubicBezTo>
                  <a:pt x="2658933" y="175805"/>
                  <a:pt x="2609068" y="405909"/>
                  <a:pt x="2539680" y="642275"/>
                </a:cubicBezTo>
                <a:lnTo>
                  <a:pt x="2849820" y="831816"/>
                </a:lnTo>
                <a:lnTo>
                  <a:pt x="2952072" y="1116000"/>
                </a:lnTo>
                <a:lnTo>
                  <a:pt x="0" y="1116000"/>
                </a:lnTo>
                <a:lnTo>
                  <a:pt x="102252" y="831816"/>
                </a:lnTo>
                <a:lnTo>
                  <a:pt x="411552" y="642787"/>
                </a:lnTo>
                <a:cubicBezTo>
                  <a:pt x="342079" y="406245"/>
                  <a:pt x="292147" y="175934"/>
                  <a:pt x="28441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所得_底">
            <a:extLst>
              <a:ext uri="{FF2B5EF4-FFF2-40B4-BE49-F238E27FC236}">
                <a16:creationId xmlns:a16="http://schemas.microsoft.com/office/drawing/2014/main" id="{FD8AF530-6D8F-4888-8D5C-973ADCD2D09B}"/>
              </a:ext>
            </a:extLst>
          </p:cNvPr>
          <p:cNvSpPr/>
          <p:nvPr/>
        </p:nvSpPr>
        <p:spPr>
          <a:xfrm rot="20085">
            <a:off x="726390" y="2419465"/>
            <a:ext cx="2241211" cy="1046293"/>
          </a:xfrm>
          <a:custGeom>
            <a:avLst/>
            <a:gdLst/>
            <a:ahLst/>
            <a:cxnLst/>
            <a:rect l="l" t="t" r="r" b="b"/>
            <a:pathLst>
              <a:path w="2390525" h="1116000">
                <a:moveTo>
                  <a:pt x="235871" y="0"/>
                </a:moveTo>
                <a:lnTo>
                  <a:pt x="2154656" y="0"/>
                </a:lnTo>
                <a:cubicBezTo>
                  <a:pt x="2298210" y="310471"/>
                  <a:pt x="2396706" y="714290"/>
                  <a:pt x="2390224" y="1069686"/>
                </a:cubicBezTo>
                <a:lnTo>
                  <a:pt x="2387265" y="1116000"/>
                </a:lnTo>
                <a:lnTo>
                  <a:pt x="3263" y="1116000"/>
                </a:lnTo>
                <a:cubicBezTo>
                  <a:pt x="665" y="1100130"/>
                  <a:pt x="302" y="1084652"/>
                  <a:pt x="302" y="1069685"/>
                </a:cubicBezTo>
                <a:cubicBezTo>
                  <a:pt x="-6179" y="714290"/>
                  <a:pt x="92317" y="310471"/>
                  <a:pt x="2358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家戶_底">
            <a:extLst>
              <a:ext uri="{FF2B5EF4-FFF2-40B4-BE49-F238E27FC236}">
                <a16:creationId xmlns:a16="http://schemas.microsoft.com/office/drawing/2014/main" id="{0EDFC7C3-F0F6-403B-B244-862EE24053E9}"/>
              </a:ext>
            </a:extLst>
          </p:cNvPr>
          <p:cNvSpPr/>
          <p:nvPr/>
        </p:nvSpPr>
        <p:spPr>
          <a:xfrm rot="13520085">
            <a:off x="1140418" y="1554553"/>
            <a:ext cx="1421290" cy="1384640"/>
          </a:xfrm>
          <a:custGeom>
            <a:avLst/>
            <a:gdLst/>
            <a:ahLst/>
            <a:cxnLst/>
            <a:rect l="l" t="t" r="r" b="b"/>
            <a:pathLst>
              <a:path w="1515978" h="1476887">
                <a:moveTo>
                  <a:pt x="1432872" y="1407768"/>
                </a:moveTo>
                <a:cubicBezTo>
                  <a:pt x="1044152" y="1532778"/>
                  <a:pt x="463423" y="1466296"/>
                  <a:pt x="96513" y="1380535"/>
                </a:cubicBezTo>
                <a:lnTo>
                  <a:pt x="0" y="1347296"/>
                </a:lnTo>
                <a:lnTo>
                  <a:pt x="1347296" y="0"/>
                </a:lnTo>
                <a:cubicBezTo>
                  <a:pt x="1360006" y="32393"/>
                  <a:pt x="1370814" y="64720"/>
                  <a:pt x="1380535" y="96513"/>
                </a:cubicBezTo>
                <a:cubicBezTo>
                  <a:pt x="1465987" y="462097"/>
                  <a:pt x="1607423" y="1036327"/>
                  <a:pt x="1432872" y="1407768"/>
                </a:cubicBezTo>
                <a:close/>
                <a:moveTo>
                  <a:pt x="1430390" y="1413759"/>
                </a:moveTo>
                <a:cubicBezTo>
                  <a:pt x="1431325" y="1411814"/>
                  <a:pt x="1432251" y="1409863"/>
                  <a:pt x="1432872" y="1407768"/>
                </a:cubicBezTo>
                <a:lnTo>
                  <a:pt x="1434816" y="14072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6" name="財產_logo"/>
          <p:cNvGrpSpPr/>
          <p:nvPr/>
        </p:nvGrpSpPr>
        <p:grpSpPr>
          <a:xfrm>
            <a:off x="1071378" y="4701108"/>
            <a:ext cx="1535720" cy="762777"/>
            <a:chOff x="1071378" y="4701108"/>
            <a:chExt cx="1535720" cy="762777"/>
          </a:xfrm>
        </p:grpSpPr>
        <p:sp>
          <p:nvSpPr>
            <p:cNvPr id="90" name="TextBox 7">
              <a:extLst>
                <a:ext uri="{FF2B5EF4-FFF2-40B4-BE49-F238E27FC236}">
                  <a16:creationId xmlns:a16="http://schemas.microsoft.com/office/drawing/2014/main" id="{32891CB7-B63E-410B-A712-BBC7C974CD72}"/>
                </a:ext>
              </a:extLst>
            </p:cNvPr>
            <p:cNvSpPr txBox="1"/>
            <p:nvPr/>
          </p:nvSpPr>
          <p:spPr>
            <a:xfrm rot="20085">
              <a:off x="1071378" y="5032998"/>
              <a:ext cx="15357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 smtClean="0">
                  <a:solidFill>
                    <a:schemeClr val="bg1"/>
                  </a:solidFill>
                  <a:cs typeface="Arial" pitchFamily="34" charset="0"/>
                </a:rPr>
                <a:t>財產狀況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9" name="Rectangle 9">
              <a:extLst>
                <a:ext uri="{FF2B5EF4-FFF2-40B4-BE49-F238E27FC236}">
                  <a16:creationId xmlns:a16="http://schemas.microsoft.com/office/drawing/2014/main" id="{226D7E44-4CBD-4099-BBFA-5B4FF777F65D}"/>
                </a:ext>
              </a:extLst>
            </p:cNvPr>
            <p:cNvSpPr/>
            <p:nvPr/>
          </p:nvSpPr>
          <p:spPr>
            <a:xfrm rot="207279">
              <a:off x="1665496" y="4701108"/>
              <a:ext cx="371783" cy="371179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8" name="階級_logo"/>
          <p:cNvGrpSpPr/>
          <p:nvPr/>
        </p:nvGrpSpPr>
        <p:grpSpPr>
          <a:xfrm>
            <a:off x="1126364" y="3748012"/>
            <a:ext cx="1388571" cy="781734"/>
            <a:chOff x="1126364" y="3748012"/>
            <a:chExt cx="1388571" cy="781734"/>
          </a:xfrm>
        </p:grpSpPr>
        <p:sp>
          <p:nvSpPr>
            <p:cNvPr id="89" name="TextBox 6">
              <a:extLst>
                <a:ext uri="{FF2B5EF4-FFF2-40B4-BE49-F238E27FC236}">
                  <a16:creationId xmlns:a16="http://schemas.microsoft.com/office/drawing/2014/main" id="{F3F81B3A-A9AA-4BB9-8C9E-3685B6228DA0}"/>
                </a:ext>
              </a:extLst>
            </p:cNvPr>
            <p:cNvSpPr txBox="1"/>
            <p:nvPr/>
          </p:nvSpPr>
          <p:spPr>
            <a:xfrm rot="20085">
              <a:off x="1126364" y="4098859"/>
              <a:ext cx="13885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>
                  <a:solidFill>
                    <a:schemeClr val="bg1"/>
                  </a:solidFill>
                  <a:cs typeface="Arial" pitchFamily="34" charset="0"/>
                </a:rPr>
                <a:t>階級流動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0" name="Rectangle 7">
              <a:extLst>
                <a:ext uri="{FF2B5EF4-FFF2-40B4-BE49-F238E27FC236}">
                  <a16:creationId xmlns:a16="http://schemas.microsoft.com/office/drawing/2014/main" id="{923102AD-4104-4816-AD50-75CFE102C2E7}"/>
                </a:ext>
              </a:extLst>
            </p:cNvPr>
            <p:cNvSpPr/>
            <p:nvPr/>
          </p:nvSpPr>
          <p:spPr>
            <a:xfrm rot="2833">
              <a:off x="1437222" y="3751405"/>
              <a:ext cx="322040" cy="322040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  <p:sp>
          <p:nvSpPr>
            <p:cNvPr id="131" name="Rectangle 15">
              <a:extLst>
                <a:ext uri="{FF2B5EF4-FFF2-40B4-BE49-F238E27FC236}">
                  <a16:creationId xmlns:a16="http://schemas.microsoft.com/office/drawing/2014/main" id="{7E0DEDEA-56FC-46C5-9650-ECDBA0C00682}"/>
                </a:ext>
              </a:extLst>
            </p:cNvPr>
            <p:cNvSpPr/>
            <p:nvPr/>
          </p:nvSpPr>
          <p:spPr>
            <a:xfrm rot="5402833">
              <a:off x="1853697" y="3748226"/>
              <a:ext cx="322469" cy="322041"/>
            </a:xfrm>
            <a:custGeom>
              <a:avLst/>
              <a:gdLst/>
              <a:ahLst/>
              <a:cxnLst/>
              <a:rect l="l" t="t" r="r" b="b"/>
              <a:pathLst>
                <a:path w="3244313" h="3240000">
                  <a:moveTo>
                    <a:pt x="2055482" y="677891"/>
                  </a:moveTo>
                  <a:lnTo>
                    <a:pt x="2055482" y="209891"/>
                  </a:lnTo>
                  <a:lnTo>
                    <a:pt x="2919482" y="209891"/>
                  </a:lnTo>
                  <a:lnTo>
                    <a:pt x="2919482" y="677891"/>
                  </a:lnTo>
                  <a:close/>
                  <a:moveTo>
                    <a:pt x="1695482" y="1397971"/>
                  </a:moveTo>
                  <a:lnTo>
                    <a:pt x="1695482" y="929971"/>
                  </a:lnTo>
                  <a:lnTo>
                    <a:pt x="2919482" y="929971"/>
                  </a:lnTo>
                  <a:lnTo>
                    <a:pt x="2919482" y="1397971"/>
                  </a:lnTo>
                  <a:close/>
                  <a:moveTo>
                    <a:pt x="1335482" y="2118051"/>
                  </a:moveTo>
                  <a:lnTo>
                    <a:pt x="1335482" y="1650051"/>
                  </a:lnTo>
                  <a:lnTo>
                    <a:pt x="2919482" y="1650051"/>
                  </a:lnTo>
                  <a:lnTo>
                    <a:pt x="2919482" y="2118051"/>
                  </a:lnTo>
                  <a:close/>
                  <a:moveTo>
                    <a:pt x="975482" y="2838131"/>
                  </a:moveTo>
                  <a:lnTo>
                    <a:pt x="975482" y="2370131"/>
                  </a:lnTo>
                  <a:lnTo>
                    <a:pt x="2919482" y="2370131"/>
                  </a:lnTo>
                  <a:lnTo>
                    <a:pt x="2919482" y="2838131"/>
                  </a:lnTo>
                  <a:close/>
                  <a:moveTo>
                    <a:pt x="10788" y="2651034"/>
                  </a:moveTo>
                  <a:lnTo>
                    <a:pt x="1168116" y="646484"/>
                  </a:lnTo>
                  <a:lnTo>
                    <a:pt x="1038664" y="571745"/>
                  </a:lnTo>
                  <a:lnTo>
                    <a:pt x="1533856" y="311959"/>
                  </a:lnTo>
                  <a:lnTo>
                    <a:pt x="1556471" y="870701"/>
                  </a:lnTo>
                  <a:lnTo>
                    <a:pt x="1427019" y="795962"/>
                  </a:lnTo>
                  <a:lnTo>
                    <a:pt x="269691" y="2800512"/>
                  </a:lnTo>
                  <a:close/>
                  <a:moveTo>
                    <a:pt x="0" y="3240000"/>
                  </a:moveTo>
                  <a:lnTo>
                    <a:pt x="0" y="3060000"/>
                  </a:lnTo>
                  <a:lnTo>
                    <a:pt x="3064313" y="3060000"/>
                  </a:lnTo>
                  <a:lnTo>
                    <a:pt x="3064313" y="0"/>
                  </a:lnTo>
                  <a:lnTo>
                    <a:pt x="3244313" y="0"/>
                  </a:lnTo>
                  <a:lnTo>
                    <a:pt x="3244313" y="3240000"/>
                  </a:lnTo>
                  <a:lnTo>
                    <a:pt x="3240000" y="3240000"/>
                  </a:lnTo>
                  <a:lnTo>
                    <a:pt x="3064313" y="324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9" name="所得_logo"/>
          <p:cNvGrpSpPr/>
          <p:nvPr/>
        </p:nvGrpSpPr>
        <p:grpSpPr>
          <a:xfrm>
            <a:off x="1134180" y="2639534"/>
            <a:ext cx="1341932" cy="769729"/>
            <a:chOff x="1134180" y="2639534"/>
            <a:chExt cx="1341932" cy="769729"/>
          </a:xfrm>
        </p:grpSpPr>
        <p:sp>
          <p:nvSpPr>
            <p:cNvPr id="88" name="TextBox 5">
              <a:extLst>
                <a:ext uri="{FF2B5EF4-FFF2-40B4-BE49-F238E27FC236}">
                  <a16:creationId xmlns:a16="http://schemas.microsoft.com/office/drawing/2014/main" id="{63196A46-0DDE-484F-942E-40EE2C5F9FEF}"/>
                </a:ext>
              </a:extLst>
            </p:cNvPr>
            <p:cNvSpPr txBox="1"/>
            <p:nvPr/>
          </p:nvSpPr>
          <p:spPr>
            <a:xfrm rot="20085">
              <a:off x="1134180" y="2978376"/>
              <a:ext cx="13419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>
                  <a:solidFill>
                    <a:schemeClr val="bg1"/>
                  </a:solidFill>
                  <a:cs typeface="Arial" pitchFamily="34" charset="0"/>
                </a:rPr>
                <a:t>所得來源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" name="Block Arc 10">
              <a:extLst>
                <a:ext uri="{FF2B5EF4-FFF2-40B4-BE49-F238E27FC236}">
                  <a16:creationId xmlns:a16="http://schemas.microsoft.com/office/drawing/2014/main" id="{E4AEC7AB-3060-42C4-A575-95FF48CB4D30}"/>
                </a:ext>
              </a:extLst>
            </p:cNvPr>
            <p:cNvSpPr/>
            <p:nvPr/>
          </p:nvSpPr>
          <p:spPr>
            <a:xfrm rot="72259">
              <a:off x="1598072" y="2639534"/>
              <a:ext cx="431509" cy="292281"/>
            </a:xfrm>
            <a:custGeom>
              <a:avLst/>
              <a:gdLst/>
              <a:ahLst/>
              <a:cxnLst/>
              <a:rect l="l" t="t" r="r" b="b"/>
              <a:pathLst>
                <a:path w="3219104" h="2180445">
                  <a:moveTo>
                    <a:pt x="631935" y="660566"/>
                  </a:moveTo>
                  <a:cubicBezTo>
                    <a:pt x="582229" y="660566"/>
                    <a:pt x="541935" y="700860"/>
                    <a:pt x="541935" y="750566"/>
                  </a:cubicBezTo>
                  <a:cubicBezTo>
                    <a:pt x="541935" y="800272"/>
                    <a:pt x="582229" y="840566"/>
                    <a:pt x="631935" y="840566"/>
                  </a:cubicBezTo>
                  <a:cubicBezTo>
                    <a:pt x="681641" y="840566"/>
                    <a:pt x="721935" y="800272"/>
                    <a:pt x="721935" y="750566"/>
                  </a:cubicBezTo>
                  <a:cubicBezTo>
                    <a:pt x="721935" y="700860"/>
                    <a:pt x="681641" y="660566"/>
                    <a:pt x="631935" y="660566"/>
                  </a:cubicBezTo>
                  <a:close/>
                  <a:moveTo>
                    <a:pt x="2920524" y="132986"/>
                  </a:moveTo>
                  <a:cubicBezTo>
                    <a:pt x="2884582" y="132986"/>
                    <a:pt x="2855445" y="171564"/>
                    <a:pt x="2855445" y="219152"/>
                  </a:cubicBezTo>
                  <a:cubicBezTo>
                    <a:pt x="2855445" y="266740"/>
                    <a:pt x="2884582" y="305318"/>
                    <a:pt x="2920524" y="305318"/>
                  </a:cubicBezTo>
                  <a:cubicBezTo>
                    <a:pt x="2956466" y="305318"/>
                    <a:pt x="2985603" y="266740"/>
                    <a:pt x="2985603" y="219152"/>
                  </a:cubicBezTo>
                  <a:cubicBezTo>
                    <a:pt x="2985603" y="171564"/>
                    <a:pt x="2956466" y="132986"/>
                    <a:pt x="2920524" y="132986"/>
                  </a:cubicBezTo>
                  <a:close/>
                  <a:moveTo>
                    <a:pt x="1840097" y="123357"/>
                  </a:moveTo>
                  <a:cubicBezTo>
                    <a:pt x="1690593" y="125267"/>
                    <a:pt x="1541569" y="163386"/>
                    <a:pt x="1407089" y="237534"/>
                  </a:cubicBezTo>
                  <a:lnTo>
                    <a:pt x="1442443" y="299445"/>
                  </a:lnTo>
                  <a:cubicBezTo>
                    <a:pt x="1690026" y="162934"/>
                    <a:pt x="1991162" y="159087"/>
                    <a:pt x="2242273" y="289227"/>
                  </a:cubicBezTo>
                  <a:lnTo>
                    <a:pt x="2275978" y="226435"/>
                  </a:lnTo>
                  <a:cubicBezTo>
                    <a:pt x="2139582" y="155746"/>
                    <a:pt x="1989600" y="121447"/>
                    <a:pt x="1840097" y="123357"/>
                  </a:cubicBezTo>
                  <a:close/>
                  <a:moveTo>
                    <a:pt x="1808744" y="1233"/>
                  </a:moveTo>
                  <a:cubicBezTo>
                    <a:pt x="2156106" y="-14520"/>
                    <a:pt x="2554236" y="122009"/>
                    <a:pt x="2727916" y="332053"/>
                  </a:cubicBezTo>
                  <a:lnTo>
                    <a:pt x="2797407" y="426906"/>
                  </a:lnTo>
                  <a:cubicBezTo>
                    <a:pt x="2816730" y="407744"/>
                    <a:pt x="2822914" y="396798"/>
                    <a:pt x="2848347" y="374270"/>
                  </a:cubicBezTo>
                  <a:cubicBezTo>
                    <a:pt x="2789714" y="335227"/>
                    <a:pt x="2770554" y="301522"/>
                    <a:pt x="2770554" y="211287"/>
                  </a:cubicBezTo>
                  <a:cubicBezTo>
                    <a:pt x="2770554" y="109060"/>
                    <a:pt x="2826850" y="34523"/>
                    <a:pt x="2918697" y="33333"/>
                  </a:cubicBezTo>
                  <a:cubicBezTo>
                    <a:pt x="3010544" y="32143"/>
                    <a:pt x="3068737" y="122977"/>
                    <a:pt x="3064459" y="218431"/>
                  </a:cubicBezTo>
                  <a:cubicBezTo>
                    <a:pt x="3062319" y="266188"/>
                    <a:pt x="3063213" y="242475"/>
                    <a:pt x="3054577" y="285936"/>
                  </a:cubicBezTo>
                  <a:cubicBezTo>
                    <a:pt x="3088600" y="260795"/>
                    <a:pt x="3146396" y="297212"/>
                    <a:pt x="3198377" y="27802"/>
                  </a:cubicBezTo>
                  <a:cubicBezTo>
                    <a:pt x="3270974" y="270322"/>
                    <a:pt x="3142267" y="378871"/>
                    <a:pt x="2977023" y="405424"/>
                  </a:cubicBezTo>
                  <a:cubicBezTo>
                    <a:pt x="2937650" y="455263"/>
                    <a:pt x="2906651" y="507366"/>
                    <a:pt x="2854455" y="531728"/>
                  </a:cubicBezTo>
                  <a:cubicBezTo>
                    <a:pt x="2854593" y="531917"/>
                    <a:pt x="2854687" y="532126"/>
                    <a:pt x="2854781" y="532336"/>
                  </a:cubicBezTo>
                  <a:lnTo>
                    <a:pt x="2914835" y="719911"/>
                  </a:lnTo>
                  <a:cubicBezTo>
                    <a:pt x="2982387" y="1030651"/>
                    <a:pt x="2875068" y="1334999"/>
                    <a:pt x="2751965" y="1458417"/>
                  </a:cubicBezTo>
                  <a:cubicBezTo>
                    <a:pt x="2718119" y="1752479"/>
                    <a:pt x="2636178" y="1904762"/>
                    <a:pt x="2564924" y="2133185"/>
                  </a:cubicBezTo>
                  <a:cubicBezTo>
                    <a:pt x="2548001" y="2174319"/>
                    <a:pt x="2290597" y="2162941"/>
                    <a:pt x="2284362" y="2130560"/>
                  </a:cubicBezTo>
                  <a:cubicBezTo>
                    <a:pt x="2253189" y="1989654"/>
                    <a:pt x="2205984" y="1832997"/>
                    <a:pt x="2190842" y="1681589"/>
                  </a:cubicBezTo>
                  <a:cubicBezTo>
                    <a:pt x="1937891" y="1727975"/>
                    <a:pt x="1628829" y="1727099"/>
                    <a:pt x="1429318" y="1710471"/>
                  </a:cubicBezTo>
                  <a:cubicBezTo>
                    <a:pt x="1387456" y="1891634"/>
                    <a:pt x="1268107" y="2057044"/>
                    <a:pt x="1143413" y="2180445"/>
                  </a:cubicBezTo>
                  <a:lnTo>
                    <a:pt x="943012" y="2180445"/>
                  </a:lnTo>
                  <a:cubicBezTo>
                    <a:pt x="894916" y="2170818"/>
                    <a:pt x="902932" y="1825120"/>
                    <a:pt x="910948" y="1650083"/>
                  </a:cubicBezTo>
                  <a:cubicBezTo>
                    <a:pt x="600994" y="1508303"/>
                    <a:pt x="-80369" y="1319263"/>
                    <a:pt x="7807" y="838786"/>
                  </a:cubicBezTo>
                  <a:cubicBezTo>
                    <a:pt x="13151" y="796777"/>
                    <a:pt x="184160" y="802028"/>
                    <a:pt x="275009" y="799402"/>
                  </a:cubicBezTo>
                  <a:cubicBezTo>
                    <a:pt x="369419" y="659373"/>
                    <a:pt x="418407" y="582356"/>
                    <a:pt x="555570" y="465957"/>
                  </a:cubicBezTo>
                  <a:cubicBezTo>
                    <a:pt x="547554" y="374062"/>
                    <a:pt x="496786" y="206026"/>
                    <a:pt x="531522" y="190273"/>
                  </a:cubicBezTo>
                  <a:cubicBezTo>
                    <a:pt x="764877" y="64246"/>
                    <a:pt x="803177" y="250661"/>
                    <a:pt x="924308" y="355683"/>
                  </a:cubicBezTo>
                  <a:cubicBezTo>
                    <a:pt x="1130053" y="143013"/>
                    <a:pt x="1554903" y="11735"/>
                    <a:pt x="1808744" y="1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家戶_字"/>
          <p:cNvGrpSpPr/>
          <p:nvPr/>
        </p:nvGrpSpPr>
        <p:grpSpPr>
          <a:xfrm>
            <a:off x="1272080" y="1412863"/>
            <a:ext cx="7236357" cy="860356"/>
            <a:chOff x="1312817" y="621534"/>
            <a:chExt cx="5427268" cy="645267"/>
          </a:xfrm>
        </p:grpSpPr>
        <p:sp>
          <p:nvSpPr>
            <p:cNvPr id="112" name="Oval 29">
              <a:extLst>
                <a:ext uri="{FF2B5EF4-FFF2-40B4-BE49-F238E27FC236}">
                  <a16:creationId xmlns:a16="http://schemas.microsoft.com/office/drawing/2014/main" id="{03B6D332-2E05-4A17-BF70-F6F94B0D2143}"/>
                </a:ext>
              </a:extLst>
            </p:cNvPr>
            <p:cNvSpPr/>
            <p:nvPr/>
          </p:nvSpPr>
          <p:spPr>
            <a:xfrm>
              <a:off x="6329821" y="707931"/>
              <a:ext cx="410264" cy="41026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3" name="TextBox 30">
              <a:extLst>
                <a:ext uri="{FF2B5EF4-FFF2-40B4-BE49-F238E27FC236}">
                  <a16:creationId xmlns:a16="http://schemas.microsoft.com/office/drawing/2014/main" id="{B89DE91B-0439-43E3-AF7A-045171B88AAB}"/>
                </a:ext>
              </a:extLst>
            </p:cNvPr>
            <p:cNvSpPr txBox="1"/>
            <p:nvPr/>
          </p:nvSpPr>
          <p:spPr>
            <a:xfrm>
              <a:off x="1945099" y="920552"/>
              <a:ext cx="4350149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200" dirty="0">
                  <a:solidFill>
                    <a:srgbClr val="1AB4BC"/>
                  </a:solidFill>
                  <a:cs typeface="Arial" pitchFamily="34" charset="0"/>
                </a:rPr>
                <a:t>結算申報戶與內政部戶籍檔對照</a:t>
              </a:r>
              <a:r>
                <a:rPr lang="zh-TW" altLang="en-US" sz="1200" dirty="0" smtClean="0">
                  <a:solidFill>
                    <a:srgbClr val="1AB4BC"/>
                  </a:solidFill>
                  <a:cs typeface="Arial" pitchFamily="34" charset="0"/>
                </a:rPr>
                <a:t>差異、單身</a:t>
              </a:r>
              <a:r>
                <a:rPr lang="zh-TW" altLang="en-US" sz="1200" dirty="0">
                  <a:solidFill>
                    <a:srgbClr val="1AB4BC"/>
                  </a:solidFill>
                  <a:cs typeface="Arial" pitchFamily="34" charset="0"/>
                </a:rPr>
                <a:t>及有偶戶數占比</a:t>
              </a:r>
              <a:r>
                <a:rPr lang="zh-TW" altLang="en-US" sz="1200" dirty="0" smtClean="0">
                  <a:solidFill>
                    <a:srgbClr val="1AB4BC"/>
                  </a:solidFill>
                  <a:cs typeface="Arial" pitchFamily="34" charset="0"/>
                </a:rPr>
                <a:t>、</a:t>
              </a:r>
              <a:endParaRPr lang="en-US" altLang="zh-TW" sz="1200" dirty="0" smtClean="0">
                <a:solidFill>
                  <a:srgbClr val="1AB4BC"/>
                </a:solidFill>
                <a:cs typeface="Arial" pitchFamily="34" charset="0"/>
              </a:endParaRPr>
            </a:p>
            <a:p>
              <a:pPr algn="r"/>
              <a:r>
                <a:rPr lang="zh-TW" altLang="en-US" sz="1200" dirty="0" smtClean="0">
                  <a:solidFill>
                    <a:srgbClr val="1AB4BC"/>
                  </a:solidFill>
                  <a:cs typeface="Arial" pitchFamily="34" charset="0"/>
                </a:rPr>
                <a:t>戶內</a:t>
              </a:r>
              <a:r>
                <a:rPr lang="zh-TW" altLang="en-US" sz="1200" dirty="0">
                  <a:solidFill>
                    <a:srgbClr val="1AB4BC"/>
                  </a:solidFill>
                  <a:cs typeface="Arial" pitchFamily="34" charset="0"/>
                </a:rPr>
                <a:t>平均人數、戶內人口年齡分布</a:t>
              </a:r>
              <a:r>
                <a:rPr lang="zh-TW" altLang="en-US" sz="1200" dirty="0" smtClean="0">
                  <a:solidFill>
                    <a:srgbClr val="1AB4BC"/>
                  </a:solidFill>
                  <a:cs typeface="Arial" pitchFamily="34" charset="0"/>
                </a:rPr>
                <a:t>、各</a:t>
              </a:r>
              <a:r>
                <a:rPr lang="zh-TW" altLang="en-US" sz="1200" dirty="0">
                  <a:solidFill>
                    <a:srgbClr val="1AB4BC"/>
                  </a:solidFill>
                  <a:cs typeface="Arial" pitchFamily="34" charset="0"/>
                </a:rPr>
                <a:t>類型註記人數占</a:t>
              </a:r>
              <a:r>
                <a:rPr lang="zh-TW" altLang="en-US" sz="1200" dirty="0" smtClean="0">
                  <a:solidFill>
                    <a:srgbClr val="1AB4BC"/>
                  </a:solidFill>
                  <a:cs typeface="Arial" pitchFamily="34" charset="0"/>
                </a:rPr>
                <a:t>比</a:t>
              </a:r>
              <a:endParaRPr lang="ko-KR" altLang="en-US" sz="1200" dirty="0">
                <a:solidFill>
                  <a:srgbClr val="1AB4BC"/>
                </a:solidFill>
                <a:cs typeface="Arial" pitchFamily="34" charset="0"/>
              </a:endParaRPr>
            </a:p>
          </p:txBody>
        </p:sp>
        <p:sp>
          <p:nvSpPr>
            <p:cNvPr id="114" name="TextBox 31">
              <a:extLst>
                <a:ext uri="{FF2B5EF4-FFF2-40B4-BE49-F238E27FC236}">
                  <a16:creationId xmlns:a16="http://schemas.microsoft.com/office/drawing/2014/main" id="{B75F44D5-3EF1-4537-8635-3CECAAEDE2E3}"/>
                </a:ext>
              </a:extLst>
            </p:cNvPr>
            <p:cNvSpPr txBox="1"/>
            <p:nvPr/>
          </p:nvSpPr>
          <p:spPr>
            <a:xfrm>
              <a:off x="1312817" y="621534"/>
              <a:ext cx="495346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家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戶</a:t>
              </a:r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組成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結構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15" name="Straight Connector 32">
              <a:extLst>
                <a:ext uri="{FF2B5EF4-FFF2-40B4-BE49-F238E27FC236}">
                  <a16:creationId xmlns:a16="http://schemas.microsoft.com/office/drawing/2014/main" id="{AD65D608-E69B-4B3B-9C99-9F0C64D889BF}"/>
                </a:ext>
              </a:extLst>
            </p:cNvPr>
            <p:cNvCxnSpPr>
              <a:cxnSpLocks/>
              <a:endCxn id="112" idx="2"/>
            </p:cNvCxnSpPr>
            <p:nvPr/>
          </p:nvCxnSpPr>
          <p:spPr>
            <a:xfrm>
              <a:off x="2414753" y="913063"/>
              <a:ext cx="3915068" cy="0"/>
            </a:xfrm>
            <a:prstGeom prst="line">
              <a:avLst/>
            </a:prstGeom>
            <a:ln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Round Same Side Corner Rectangle 8">
              <a:extLst>
                <a:ext uri="{FF2B5EF4-FFF2-40B4-BE49-F238E27FC236}">
                  <a16:creationId xmlns:a16="http://schemas.microsoft.com/office/drawing/2014/main" id="{4C21F48E-DD7D-42FF-8FA0-206224A45700}"/>
                </a:ext>
              </a:extLst>
            </p:cNvPr>
            <p:cNvSpPr/>
            <p:nvPr/>
          </p:nvSpPr>
          <p:spPr>
            <a:xfrm>
              <a:off x="6395908" y="756777"/>
              <a:ext cx="109419" cy="288183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139" name="Round Same Side Corner Rectangle 20">
              <a:extLst>
                <a:ext uri="{FF2B5EF4-FFF2-40B4-BE49-F238E27FC236}">
                  <a16:creationId xmlns:a16="http://schemas.microsoft.com/office/drawing/2014/main" id="{75DE9827-D3D2-4677-834E-DF8FE0E4E192}"/>
                </a:ext>
              </a:extLst>
            </p:cNvPr>
            <p:cNvSpPr/>
            <p:nvPr/>
          </p:nvSpPr>
          <p:spPr>
            <a:xfrm rot="10800000">
              <a:off x="6539899" y="753557"/>
              <a:ext cx="136342" cy="29084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10" name="家戶_logo"/>
          <p:cNvGrpSpPr/>
          <p:nvPr/>
        </p:nvGrpSpPr>
        <p:grpSpPr>
          <a:xfrm>
            <a:off x="1100123" y="1526978"/>
            <a:ext cx="1501961" cy="854102"/>
            <a:chOff x="1100123" y="1526978"/>
            <a:chExt cx="1501961" cy="854102"/>
          </a:xfrm>
        </p:grpSpPr>
        <p:sp>
          <p:nvSpPr>
            <p:cNvPr id="87" name="TextBox 4">
              <a:extLst>
                <a:ext uri="{FF2B5EF4-FFF2-40B4-BE49-F238E27FC236}">
                  <a16:creationId xmlns:a16="http://schemas.microsoft.com/office/drawing/2014/main" id="{A72F1C04-2BB2-4497-9639-84A42BC8BDD5}"/>
                </a:ext>
              </a:extLst>
            </p:cNvPr>
            <p:cNvSpPr txBox="1"/>
            <p:nvPr/>
          </p:nvSpPr>
          <p:spPr>
            <a:xfrm rot="20085">
              <a:off x="1100123" y="1950193"/>
              <a:ext cx="15019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>
                  <a:solidFill>
                    <a:schemeClr val="bg1"/>
                  </a:solidFill>
                  <a:cs typeface="Arial" pitchFamily="34" charset="0"/>
                </a:rPr>
                <a:t>家戶結構</a:t>
              </a:r>
              <a:endParaRPr lang="ko-KR" altLang="en-US" sz="2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" name="Round Same Side Corner Rectangle 8">
              <a:extLst>
                <a:ext uri="{FF2B5EF4-FFF2-40B4-BE49-F238E27FC236}">
                  <a16:creationId xmlns:a16="http://schemas.microsoft.com/office/drawing/2014/main" id="{4C21F48E-DD7D-42FF-8FA0-206224A45700}"/>
                </a:ext>
              </a:extLst>
            </p:cNvPr>
            <p:cNvSpPr/>
            <p:nvPr/>
          </p:nvSpPr>
          <p:spPr>
            <a:xfrm rot="151091">
              <a:off x="1643079" y="1526978"/>
              <a:ext cx="176460" cy="464752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134" name="Round Same Side Corner Rectangle 20">
              <a:extLst>
                <a:ext uri="{FF2B5EF4-FFF2-40B4-BE49-F238E27FC236}">
                  <a16:creationId xmlns:a16="http://schemas.microsoft.com/office/drawing/2014/main" id="{75DE9827-D3D2-4677-834E-DF8FE0E4E192}"/>
                </a:ext>
              </a:extLst>
            </p:cNvPr>
            <p:cNvSpPr/>
            <p:nvPr/>
          </p:nvSpPr>
          <p:spPr>
            <a:xfrm rot="10951091">
              <a:off x="1892350" y="1528445"/>
              <a:ext cx="219879" cy="469045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3" name="財產_字"/>
          <p:cNvGrpSpPr/>
          <p:nvPr/>
        </p:nvGrpSpPr>
        <p:grpSpPr>
          <a:xfrm>
            <a:off x="3342498" y="4625160"/>
            <a:ext cx="5165149" cy="868776"/>
            <a:chOff x="2849629" y="3148006"/>
            <a:chExt cx="3873862" cy="651583"/>
          </a:xfrm>
        </p:grpSpPr>
        <p:sp>
          <p:nvSpPr>
            <p:cNvPr id="98" name="Oval 15">
              <a:extLst>
                <a:ext uri="{FF2B5EF4-FFF2-40B4-BE49-F238E27FC236}">
                  <a16:creationId xmlns:a16="http://schemas.microsoft.com/office/drawing/2014/main" id="{7BA1E0D2-E7F3-49D3-8B27-C8E585519234}"/>
                </a:ext>
              </a:extLst>
            </p:cNvPr>
            <p:cNvSpPr/>
            <p:nvPr/>
          </p:nvSpPr>
          <p:spPr>
            <a:xfrm>
              <a:off x="6313227" y="3240719"/>
              <a:ext cx="410264" cy="41026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9" name="TextBox 16">
              <a:extLst>
                <a:ext uri="{FF2B5EF4-FFF2-40B4-BE49-F238E27FC236}">
                  <a16:creationId xmlns:a16="http://schemas.microsoft.com/office/drawing/2014/main" id="{F0BD2922-2A22-42F1-958A-434E595EC201}"/>
                </a:ext>
              </a:extLst>
            </p:cNvPr>
            <p:cNvSpPr txBox="1"/>
            <p:nvPr/>
          </p:nvSpPr>
          <p:spPr>
            <a:xfrm>
              <a:off x="2849629" y="3453340"/>
              <a:ext cx="3365035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200" dirty="0" smtClean="0">
                  <a:solidFill>
                    <a:srgbClr val="E62949"/>
                  </a:solidFill>
                  <a:cs typeface="Arial" pitchFamily="34" charset="0"/>
                </a:rPr>
                <a:t>高低所得族群財產差距倍數、財產金額</a:t>
              </a:r>
              <a:r>
                <a:rPr lang="zh-TW" altLang="en-US" sz="1200" dirty="0">
                  <a:solidFill>
                    <a:srgbClr val="E62949"/>
                  </a:solidFill>
                  <a:cs typeface="Arial" pitchFamily="34" charset="0"/>
                </a:rPr>
                <a:t>級距戶數占</a:t>
              </a:r>
              <a:r>
                <a:rPr lang="zh-TW" altLang="en-US" sz="1200" dirty="0" smtClean="0">
                  <a:solidFill>
                    <a:srgbClr val="E62949"/>
                  </a:solidFill>
                  <a:cs typeface="Arial" pitchFamily="34" charset="0"/>
                </a:rPr>
                <a:t>比、</a:t>
              </a:r>
              <a:endParaRPr lang="en-US" altLang="zh-TW" sz="1200" dirty="0" smtClean="0">
                <a:solidFill>
                  <a:srgbClr val="E62949"/>
                </a:solidFill>
                <a:cs typeface="Arial" pitchFamily="34" charset="0"/>
              </a:endParaRPr>
            </a:p>
            <a:p>
              <a:pPr algn="r"/>
              <a:r>
                <a:rPr lang="zh-TW" altLang="en-US" sz="1200" dirty="0" smtClean="0">
                  <a:solidFill>
                    <a:srgbClr val="E62949"/>
                  </a:solidFill>
                  <a:cs typeface="Arial" pitchFamily="34" charset="0"/>
                </a:rPr>
                <a:t>財產與所得中位數差距倍數、不同類型所得之持有財產統計量</a:t>
              </a:r>
              <a:endParaRPr lang="ko-KR" altLang="en-US" sz="1200" dirty="0">
                <a:solidFill>
                  <a:srgbClr val="E62949"/>
                </a:solidFill>
                <a:cs typeface="Arial" pitchFamily="34" charset="0"/>
              </a:endParaRPr>
            </a:p>
          </p:txBody>
        </p:sp>
        <p:sp>
          <p:nvSpPr>
            <p:cNvPr id="100" name="TextBox 17">
              <a:extLst>
                <a:ext uri="{FF2B5EF4-FFF2-40B4-BE49-F238E27FC236}">
                  <a16:creationId xmlns:a16="http://schemas.microsoft.com/office/drawing/2014/main" id="{CEDA6D8B-0288-474A-AC08-BC62BB9BA8F9}"/>
                </a:ext>
              </a:extLst>
            </p:cNvPr>
            <p:cNvSpPr txBox="1"/>
            <p:nvPr/>
          </p:nvSpPr>
          <p:spPr>
            <a:xfrm>
              <a:off x="3031302" y="3148006"/>
              <a:ext cx="3182486" cy="323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家戶持有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存款及</a:t>
              </a:r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不動產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01" name="Straight Connector 18">
              <a:extLst>
                <a:ext uri="{FF2B5EF4-FFF2-40B4-BE49-F238E27FC236}">
                  <a16:creationId xmlns:a16="http://schemas.microsoft.com/office/drawing/2014/main" id="{8CF80318-FA5E-4DB1-B4E0-6ECF88A8DB31}"/>
                </a:ext>
              </a:extLst>
            </p:cNvPr>
            <p:cNvCxnSpPr>
              <a:cxnSpLocks/>
              <a:endCxn id="98" idx="2"/>
            </p:cNvCxnSpPr>
            <p:nvPr/>
          </p:nvCxnSpPr>
          <p:spPr>
            <a:xfrm>
              <a:off x="3097016" y="3445851"/>
              <a:ext cx="3216211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9">
              <a:extLst>
                <a:ext uri="{FF2B5EF4-FFF2-40B4-BE49-F238E27FC236}">
                  <a16:creationId xmlns:a16="http://schemas.microsoft.com/office/drawing/2014/main" id="{226D7E44-4CBD-4099-BBFA-5B4FF777F65D}"/>
                </a:ext>
              </a:extLst>
            </p:cNvPr>
            <p:cNvSpPr/>
            <p:nvPr/>
          </p:nvSpPr>
          <p:spPr>
            <a:xfrm>
              <a:off x="6378940" y="3294089"/>
              <a:ext cx="278837" cy="278384"/>
            </a:xfrm>
            <a:custGeom>
              <a:avLst/>
              <a:gdLst/>
              <a:ahLst/>
              <a:cxnLst/>
              <a:rect l="l" t="t" r="r" b="b"/>
              <a:pathLst>
                <a:path w="3228210" h="3222968">
                  <a:moveTo>
                    <a:pt x="1619999" y="642446"/>
                  </a:moveTo>
                  <a:lnTo>
                    <a:pt x="2664115" y="1686562"/>
                  </a:lnTo>
                  <a:lnTo>
                    <a:pt x="2664116" y="1686562"/>
                  </a:lnTo>
                  <a:lnTo>
                    <a:pt x="2664116" y="3222968"/>
                  </a:lnTo>
                  <a:lnTo>
                    <a:pt x="2015013" y="3222968"/>
                  </a:lnTo>
                  <a:lnTo>
                    <a:pt x="2015013" y="2511495"/>
                  </a:lnTo>
                  <a:cubicBezTo>
                    <a:pt x="2015013" y="2399422"/>
                    <a:pt x="1924159" y="2308568"/>
                    <a:pt x="1812086" y="2308568"/>
                  </a:cubicBezTo>
                  <a:lnTo>
                    <a:pt x="1427912" y="2308568"/>
                  </a:lnTo>
                  <a:cubicBezTo>
                    <a:pt x="1315839" y="2308568"/>
                    <a:pt x="1224985" y="2399422"/>
                    <a:pt x="1224985" y="2511495"/>
                  </a:cubicBezTo>
                  <a:lnTo>
                    <a:pt x="1224985" y="3222968"/>
                  </a:lnTo>
                  <a:lnTo>
                    <a:pt x="575882" y="3222968"/>
                  </a:lnTo>
                  <a:lnTo>
                    <a:pt x="575882" y="1686562"/>
                  </a:lnTo>
                  <a:lnTo>
                    <a:pt x="575884" y="1686562"/>
                  </a:lnTo>
                  <a:close/>
                  <a:moveTo>
                    <a:pt x="509997" y="122689"/>
                  </a:moveTo>
                  <a:lnTo>
                    <a:pt x="942045" y="122689"/>
                  </a:lnTo>
                  <a:lnTo>
                    <a:pt x="942045" y="542556"/>
                  </a:lnTo>
                  <a:lnTo>
                    <a:pt x="509997" y="974604"/>
                  </a:lnTo>
                  <a:close/>
                  <a:moveTo>
                    <a:pt x="1620001" y="7099"/>
                  </a:moveTo>
                  <a:lnTo>
                    <a:pt x="3228210" y="1686560"/>
                  </a:lnTo>
                  <a:lnTo>
                    <a:pt x="2900441" y="1686560"/>
                  </a:lnTo>
                  <a:lnTo>
                    <a:pt x="1620001" y="349390"/>
                  </a:lnTo>
                  <a:close/>
                  <a:moveTo>
                    <a:pt x="1619999" y="0"/>
                  </a:moveTo>
                  <a:lnTo>
                    <a:pt x="1619999" y="342291"/>
                  </a:lnTo>
                  <a:lnTo>
                    <a:pt x="330172" y="1679462"/>
                  </a:lnTo>
                  <a:lnTo>
                    <a:pt x="0" y="16794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4" name="階級_字"/>
          <p:cNvGrpSpPr/>
          <p:nvPr/>
        </p:nvGrpSpPr>
        <p:grpSpPr>
          <a:xfrm>
            <a:off x="2550431" y="3575200"/>
            <a:ext cx="5957216" cy="830179"/>
            <a:chOff x="2257499" y="2129488"/>
            <a:chExt cx="4467912" cy="622634"/>
          </a:xfrm>
        </p:grpSpPr>
        <p:sp>
          <p:nvSpPr>
            <p:cNvPr id="119" name="Oval 36">
              <a:extLst>
                <a:ext uri="{FF2B5EF4-FFF2-40B4-BE49-F238E27FC236}">
                  <a16:creationId xmlns:a16="http://schemas.microsoft.com/office/drawing/2014/main" id="{99ACF584-9FAE-4842-B7ED-EC0604476F2B}"/>
                </a:ext>
              </a:extLst>
            </p:cNvPr>
            <p:cNvSpPr/>
            <p:nvPr/>
          </p:nvSpPr>
          <p:spPr>
            <a:xfrm>
              <a:off x="6315147" y="2193252"/>
              <a:ext cx="410264" cy="4102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0" name="TextBox 37">
              <a:extLst>
                <a:ext uri="{FF2B5EF4-FFF2-40B4-BE49-F238E27FC236}">
                  <a16:creationId xmlns:a16="http://schemas.microsoft.com/office/drawing/2014/main" id="{BCB335AF-B227-4CC9-BE0E-8B36EEB043BF}"/>
                </a:ext>
              </a:extLst>
            </p:cNvPr>
            <p:cNvSpPr txBox="1"/>
            <p:nvPr/>
          </p:nvSpPr>
          <p:spPr>
            <a:xfrm>
              <a:off x="2949182" y="2405873"/>
              <a:ext cx="326740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200" dirty="0" smtClean="0">
                  <a:solidFill>
                    <a:srgbClr val="DB620F"/>
                  </a:solidFill>
                  <a:cs typeface="Arial" pitchFamily="34" charset="0"/>
                </a:rPr>
                <a:t>跨年度申報相同家戶成員相同戶數占比、</a:t>
              </a:r>
              <a:endParaRPr lang="en-US" altLang="zh-TW" sz="1200" dirty="0" smtClean="0">
                <a:solidFill>
                  <a:srgbClr val="DB620F"/>
                </a:solidFill>
                <a:cs typeface="Arial" pitchFamily="34" charset="0"/>
              </a:endParaRPr>
            </a:p>
            <a:p>
              <a:pPr algn="r"/>
              <a:r>
                <a:rPr lang="zh-TW" altLang="en-US" sz="1200" dirty="0" smtClean="0">
                  <a:solidFill>
                    <a:srgbClr val="DB620F"/>
                  </a:solidFill>
                  <a:cs typeface="Arial" pitchFamily="34" charset="0"/>
                </a:rPr>
                <a:t>各所得組家戶之階級流動情況</a:t>
              </a:r>
              <a:endParaRPr lang="ko-KR" altLang="en-US" sz="1200" dirty="0">
                <a:solidFill>
                  <a:srgbClr val="DB620F"/>
                </a:solidFill>
                <a:cs typeface="Arial" pitchFamily="34" charset="0"/>
              </a:endParaRPr>
            </a:p>
          </p:txBody>
        </p:sp>
        <p:sp>
          <p:nvSpPr>
            <p:cNvPr id="121" name="TextBox 38">
              <a:extLst>
                <a:ext uri="{FF2B5EF4-FFF2-40B4-BE49-F238E27FC236}">
                  <a16:creationId xmlns:a16="http://schemas.microsoft.com/office/drawing/2014/main" id="{937D0F3A-F58C-48C3-8E1A-36F8BBC0FB81}"/>
                </a:ext>
              </a:extLst>
            </p:cNvPr>
            <p:cNvSpPr txBox="1"/>
            <p:nvPr/>
          </p:nvSpPr>
          <p:spPr>
            <a:xfrm>
              <a:off x="2257499" y="2129488"/>
              <a:ext cx="39582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高低所得族群階級流動狀況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22" name="Straight Connector 39">
              <a:extLst>
                <a:ext uri="{FF2B5EF4-FFF2-40B4-BE49-F238E27FC236}">
                  <a16:creationId xmlns:a16="http://schemas.microsoft.com/office/drawing/2014/main" id="{60BA5866-492F-488C-9E7D-A4D884C726B4}"/>
                </a:ext>
              </a:extLst>
            </p:cNvPr>
            <p:cNvCxnSpPr>
              <a:cxnSpLocks/>
              <a:endCxn id="119" idx="2"/>
            </p:cNvCxnSpPr>
            <p:nvPr/>
          </p:nvCxnSpPr>
          <p:spPr>
            <a:xfrm flipV="1">
              <a:off x="2725979" y="2398384"/>
              <a:ext cx="3589168" cy="10817"/>
            </a:xfrm>
            <a:prstGeom prst="line">
              <a:avLst/>
            </a:prstGeom>
            <a:ln>
              <a:solidFill>
                <a:schemeClr val="accent2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5">
              <a:extLst>
                <a:ext uri="{FF2B5EF4-FFF2-40B4-BE49-F238E27FC236}">
                  <a16:creationId xmlns:a16="http://schemas.microsoft.com/office/drawing/2014/main" id="{7E0DEDEA-56FC-46C5-9650-ECDBA0C00682}"/>
                </a:ext>
              </a:extLst>
            </p:cNvPr>
            <p:cNvSpPr/>
            <p:nvPr/>
          </p:nvSpPr>
          <p:spPr>
            <a:xfrm rot="5400000">
              <a:off x="6406103" y="2262047"/>
              <a:ext cx="241852" cy="241531"/>
            </a:xfrm>
            <a:custGeom>
              <a:avLst/>
              <a:gdLst/>
              <a:ahLst/>
              <a:cxnLst/>
              <a:rect l="l" t="t" r="r" b="b"/>
              <a:pathLst>
                <a:path w="3244313" h="3240000">
                  <a:moveTo>
                    <a:pt x="2055482" y="677891"/>
                  </a:moveTo>
                  <a:lnTo>
                    <a:pt x="2055482" y="209891"/>
                  </a:lnTo>
                  <a:lnTo>
                    <a:pt x="2919482" y="209891"/>
                  </a:lnTo>
                  <a:lnTo>
                    <a:pt x="2919482" y="677891"/>
                  </a:lnTo>
                  <a:close/>
                  <a:moveTo>
                    <a:pt x="1695482" y="1397971"/>
                  </a:moveTo>
                  <a:lnTo>
                    <a:pt x="1695482" y="929971"/>
                  </a:lnTo>
                  <a:lnTo>
                    <a:pt x="2919482" y="929971"/>
                  </a:lnTo>
                  <a:lnTo>
                    <a:pt x="2919482" y="1397971"/>
                  </a:lnTo>
                  <a:close/>
                  <a:moveTo>
                    <a:pt x="1335482" y="2118051"/>
                  </a:moveTo>
                  <a:lnTo>
                    <a:pt x="1335482" y="1650051"/>
                  </a:lnTo>
                  <a:lnTo>
                    <a:pt x="2919482" y="1650051"/>
                  </a:lnTo>
                  <a:lnTo>
                    <a:pt x="2919482" y="2118051"/>
                  </a:lnTo>
                  <a:close/>
                  <a:moveTo>
                    <a:pt x="975482" y="2838131"/>
                  </a:moveTo>
                  <a:lnTo>
                    <a:pt x="975482" y="2370131"/>
                  </a:lnTo>
                  <a:lnTo>
                    <a:pt x="2919482" y="2370131"/>
                  </a:lnTo>
                  <a:lnTo>
                    <a:pt x="2919482" y="2838131"/>
                  </a:lnTo>
                  <a:close/>
                  <a:moveTo>
                    <a:pt x="10788" y="2651034"/>
                  </a:moveTo>
                  <a:lnTo>
                    <a:pt x="1168116" y="646484"/>
                  </a:lnTo>
                  <a:lnTo>
                    <a:pt x="1038664" y="571745"/>
                  </a:lnTo>
                  <a:lnTo>
                    <a:pt x="1533856" y="311959"/>
                  </a:lnTo>
                  <a:lnTo>
                    <a:pt x="1556471" y="870701"/>
                  </a:lnTo>
                  <a:lnTo>
                    <a:pt x="1427019" y="795962"/>
                  </a:lnTo>
                  <a:lnTo>
                    <a:pt x="269691" y="2800512"/>
                  </a:lnTo>
                  <a:close/>
                  <a:moveTo>
                    <a:pt x="0" y="3240000"/>
                  </a:moveTo>
                  <a:lnTo>
                    <a:pt x="0" y="3060000"/>
                  </a:lnTo>
                  <a:lnTo>
                    <a:pt x="3064313" y="3060000"/>
                  </a:lnTo>
                  <a:lnTo>
                    <a:pt x="3064313" y="0"/>
                  </a:lnTo>
                  <a:lnTo>
                    <a:pt x="3244313" y="0"/>
                  </a:lnTo>
                  <a:lnTo>
                    <a:pt x="3244313" y="3240000"/>
                  </a:lnTo>
                  <a:lnTo>
                    <a:pt x="3240000" y="3240000"/>
                  </a:lnTo>
                  <a:lnTo>
                    <a:pt x="3064313" y="324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</p:grpSp>
      <p:grpSp>
        <p:nvGrpSpPr>
          <p:cNvPr id="5" name="所得_字"/>
          <p:cNvGrpSpPr/>
          <p:nvPr/>
        </p:nvGrpSpPr>
        <p:grpSpPr>
          <a:xfrm>
            <a:off x="2741331" y="2503303"/>
            <a:ext cx="5766319" cy="859420"/>
            <a:chOff x="2400672" y="1399060"/>
            <a:chExt cx="4324739" cy="644565"/>
          </a:xfrm>
        </p:grpSpPr>
        <p:sp>
          <p:nvSpPr>
            <p:cNvPr id="105" name="Oval 22">
              <a:extLst>
                <a:ext uri="{FF2B5EF4-FFF2-40B4-BE49-F238E27FC236}">
                  <a16:creationId xmlns:a16="http://schemas.microsoft.com/office/drawing/2014/main" id="{0DB720A0-CC40-4122-8BE9-68A3DD60415B}"/>
                </a:ext>
              </a:extLst>
            </p:cNvPr>
            <p:cNvSpPr/>
            <p:nvPr/>
          </p:nvSpPr>
          <p:spPr>
            <a:xfrm>
              <a:off x="6315147" y="1484755"/>
              <a:ext cx="410264" cy="4102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TextBox 23">
              <a:extLst>
                <a:ext uri="{FF2B5EF4-FFF2-40B4-BE49-F238E27FC236}">
                  <a16:creationId xmlns:a16="http://schemas.microsoft.com/office/drawing/2014/main" id="{C16F90BB-98E7-4EF0-A2AF-AC027B5DA373}"/>
                </a:ext>
              </a:extLst>
            </p:cNvPr>
            <p:cNvSpPr txBox="1"/>
            <p:nvPr/>
          </p:nvSpPr>
          <p:spPr>
            <a:xfrm>
              <a:off x="2400672" y="1697376"/>
              <a:ext cx="3815913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1200" dirty="0">
                  <a:solidFill>
                    <a:srgbClr val="CB940B"/>
                  </a:solidFill>
                  <a:cs typeface="Arial" pitchFamily="34" charset="0"/>
                </a:rPr>
                <a:t>主要所得類型占比、所得來源類型年齡分布、單一工作收入比重、</a:t>
              </a:r>
              <a:endParaRPr lang="en-US" altLang="zh-TW" sz="1200" dirty="0">
                <a:solidFill>
                  <a:srgbClr val="CB940B"/>
                </a:solidFill>
                <a:cs typeface="Arial" pitchFamily="34" charset="0"/>
              </a:endParaRPr>
            </a:p>
            <a:p>
              <a:pPr algn="r"/>
              <a:r>
                <a:rPr lang="zh-TW" altLang="en-US" sz="1200" dirty="0">
                  <a:solidFill>
                    <a:srgbClr val="CB940B"/>
                  </a:solidFill>
                  <a:cs typeface="Arial" pitchFamily="34" charset="0"/>
                </a:rPr>
                <a:t>薪資所得者</a:t>
              </a:r>
              <a:r>
                <a:rPr lang="zh-TW" altLang="en-US" sz="1200" dirty="0" smtClean="0">
                  <a:solidFill>
                    <a:srgbClr val="CB940B"/>
                  </a:solidFill>
                  <a:cs typeface="Arial" pitchFamily="34" charset="0"/>
                </a:rPr>
                <a:t>勞保</a:t>
              </a:r>
              <a:r>
                <a:rPr lang="zh-TW" altLang="en-US" sz="1200" dirty="0">
                  <a:solidFill>
                    <a:srgbClr val="CB940B"/>
                  </a:solidFill>
                  <a:cs typeface="Arial" pitchFamily="34" charset="0"/>
                </a:rPr>
                <a:t>投保狀況</a:t>
              </a:r>
              <a:r>
                <a:rPr lang="zh-TW" altLang="en-US" sz="1200" dirty="0" smtClean="0">
                  <a:solidFill>
                    <a:srgbClr val="CB940B"/>
                  </a:solidFill>
                  <a:cs typeface="Arial" pitchFamily="34" charset="0"/>
                </a:rPr>
                <a:t>、工作</a:t>
              </a:r>
              <a:r>
                <a:rPr lang="zh-TW" altLang="en-US" sz="1200" dirty="0">
                  <a:solidFill>
                    <a:srgbClr val="CB940B"/>
                  </a:solidFill>
                  <a:cs typeface="Arial" pitchFamily="34" charset="0"/>
                </a:rPr>
                <a:t>所屬行業及年薪</a:t>
              </a:r>
              <a:endParaRPr lang="ko-KR" altLang="en-US" sz="1200" dirty="0">
                <a:solidFill>
                  <a:srgbClr val="CB940B"/>
                </a:solidFill>
                <a:cs typeface="Arial" pitchFamily="34" charset="0"/>
              </a:endParaRPr>
            </a:p>
          </p:txBody>
        </p:sp>
        <p:sp>
          <p:nvSpPr>
            <p:cNvPr id="107" name="TextBox 24">
              <a:extLst>
                <a:ext uri="{FF2B5EF4-FFF2-40B4-BE49-F238E27FC236}">
                  <a16:creationId xmlns:a16="http://schemas.microsoft.com/office/drawing/2014/main" id="{F0D864D3-EDB7-4CEF-AD46-309DFF4BF966}"/>
                </a:ext>
              </a:extLst>
            </p:cNvPr>
            <p:cNvSpPr txBox="1"/>
            <p:nvPr/>
          </p:nvSpPr>
          <p:spPr>
            <a:xfrm>
              <a:off x="2416294" y="1399060"/>
              <a:ext cx="38149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所得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收入來源</a:t>
              </a:r>
              <a:endParaRPr lang="ko-KR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108" name="Straight Connector 25">
              <a:extLst>
                <a:ext uri="{FF2B5EF4-FFF2-40B4-BE49-F238E27FC236}">
                  <a16:creationId xmlns:a16="http://schemas.microsoft.com/office/drawing/2014/main" id="{896866C2-8FDE-435E-B73C-CB52FAF23BBC}"/>
                </a:ext>
              </a:extLst>
            </p:cNvPr>
            <p:cNvCxnSpPr>
              <a:cxnSpLocks/>
              <a:endCxn id="105" idx="2"/>
            </p:cNvCxnSpPr>
            <p:nvPr/>
          </p:nvCxnSpPr>
          <p:spPr>
            <a:xfrm>
              <a:off x="2725979" y="1689887"/>
              <a:ext cx="3589168" cy="0"/>
            </a:xfrm>
            <a:prstGeom prst="line">
              <a:avLst/>
            </a:prstGeom>
            <a:ln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Block Arc 10">
              <a:extLst>
                <a:ext uri="{FF2B5EF4-FFF2-40B4-BE49-F238E27FC236}">
                  <a16:creationId xmlns:a16="http://schemas.microsoft.com/office/drawing/2014/main" id="{E4AEC7AB-3060-42C4-A575-95FF48CB4D30}"/>
                </a:ext>
              </a:extLst>
            </p:cNvPr>
            <p:cNvSpPr/>
            <p:nvPr/>
          </p:nvSpPr>
          <p:spPr>
            <a:xfrm>
              <a:off x="6358463" y="1587770"/>
              <a:ext cx="323632" cy="219211"/>
            </a:xfrm>
            <a:custGeom>
              <a:avLst/>
              <a:gdLst/>
              <a:ahLst/>
              <a:cxnLst/>
              <a:rect l="l" t="t" r="r" b="b"/>
              <a:pathLst>
                <a:path w="3219104" h="2180445">
                  <a:moveTo>
                    <a:pt x="631935" y="660566"/>
                  </a:moveTo>
                  <a:cubicBezTo>
                    <a:pt x="582229" y="660566"/>
                    <a:pt x="541935" y="700860"/>
                    <a:pt x="541935" y="750566"/>
                  </a:cubicBezTo>
                  <a:cubicBezTo>
                    <a:pt x="541935" y="800272"/>
                    <a:pt x="582229" y="840566"/>
                    <a:pt x="631935" y="840566"/>
                  </a:cubicBezTo>
                  <a:cubicBezTo>
                    <a:pt x="681641" y="840566"/>
                    <a:pt x="721935" y="800272"/>
                    <a:pt x="721935" y="750566"/>
                  </a:cubicBezTo>
                  <a:cubicBezTo>
                    <a:pt x="721935" y="700860"/>
                    <a:pt x="681641" y="660566"/>
                    <a:pt x="631935" y="660566"/>
                  </a:cubicBezTo>
                  <a:close/>
                  <a:moveTo>
                    <a:pt x="2920524" y="132986"/>
                  </a:moveTo>
                  <a:cubicBezTo>
                    <a:pt x="2884582" y="132986"/>
                    <a:pt x="2855445" y="171564"/>
                    <a:pt x="2855445" y="219152"/>
                  </a:cubicBezTo>
                  <a:cubicBezTo>
                    <a:pt x="2855445" y="266740"/>
                    <a:pt x="2884582" y="305318"/>
                    <a:pt x="2920524" y="305318"/>
                  </a:cubicBezTo>
                  <a:cubicBezTo>
                    <a:pt x="2956466" y="305318"/>
                    <a:pt x="2985603" y="266740"/>
                    <a:pt x="2985603" y="219152"/>
                  </a:cubicBezTo>
                  <a:cubicBezTo>
                    <a:pt x="2985603" y="171564"/>
                    <a:pt x="2956466" y="132986"/>
                    <a:pt x="2920524" y="132986"/>
                  </a:cubicBezTo>
                  <a:close/>
                  <a:moveTo>
                    <a:pt x="1840097" y="123357"/>
                  </a:moveTo>
                  <a:cubicBezTo>
                    <a:pt x="1690593" y="125267"/>
                    <a:pt x="1541569" y="163386"/>
                    <a:pt x="1407089" y="237534"/>
                  </a:cubicBezTo>
                  <a:lnTo>
                    <a:pt x="1442443" y="299445"/>
                  </a:lnTo>
                  <a:cubicBezTo>
                    <a:pt x="1690026" y="162934"/>
                    <a:pt x="1991162" y="159087"/>
                    <a:pt x="2242273" y="289227"/>
                  </a:cubicBezTo>
                  <a:lnTo>
                    <a:pt x="2275978" y="226435"/>
                  </a:lnTo>
                  <a:cubicBezTo>
                    <a:pt x="2139582" y="155746"/>
                    <a:pt x="1989600" y="121447"/>
                    <a:pt x="1840097" y="123357"/>
                  </a:cubicBezTo>
                  <a:close/>
                  <a:moveTo>
                    <a:pt x="1808744" y="1233"/>
                  </a:moveTo>
                  <a:cubicBezTo>
                    <a:pt x="2156106" y="-14520"/>
                    <a:pt x="2554236" y="122009"/>
                    <a:pt x="2727916" y="332053"/>
                  </a:cubicBezTo>
                  <a:lnTo>
                    <a:pt x="2797407" y="426906"/>
                  </a:lnTo>
                  <a:cubicBezTo>
                    <a:pt x="2816730" y="407744"/>
                    <a:pt x="2822914" y="396798"/>
                    <a:pt x="2848347" y="374270"/>
                  </a:cubicBezTo>
                  <a:cubicBezTo>
                    <a:pt x="2789714" y="335227"/>
                    <a:pt x="2770554" y="301522"/>
                    <a:pt x="2770554" y="211287"/>
                  </a:cubicBezTo>
                  <a:cubicBezTo>
                    <a:pt x="2770554" y="109060"/>
                    <a:pt x="2826850" y="34523"/>
                    <a:pt x="2918697" y="33333"/>
                  </a:cubicBezTo>
                  <a:cubicBezTo>
                    <a:pt x="3010544" y="32143"/>
                    <a:pt x="3068737" y="122977"/>
                    <a:pt x="3064459" y="218431"/>
                  </a:cubicBezTo>
                  <a:cubicBezTo>
                    <a:pt x="3062319" y="266188"/>
                    <a:pt x="3063213" y="242475"/>
                    <a:pt x="3054577" y="285936"/>
                  </a:cubicBezTo>
                  <a:cubicBezTo>
                    <a:pt x="3088600" y="260795"/>
                    <a:pt x="3146396" y="297212"/>
                    <a:pt x="3198377" y="27802"/>
                  </a:cubicBezTo>
                  <a:cubicBezTo>
                    <a:pt x="3270974" y="270322"/>
                    <a:pt x="3142267" y="378871"/>
                    <a:pt x="2977023" y="405424"/>
                  </a:cubicBezTo>
                  <a:cubicBezTo>
                    <a:pt x="2937650" y="455263"/>
                    <a:pt x="2906651" y="507366"/>
                    <a:pt x="2854455" y="531728"/>
                  </a:cubicBezTo>
                  <a:cubicBezTo>
                    <a:pt x="2854593" y="531917"/>
                    <a:pt x="2854687" y="532126"/>
                    <a:pt x="2854781" y="532336"/>
                  </a:cubicBezTo>
                  <a:lnTo>
                    <a:pt x="2914835" y="719911"/>
                  </a:lnTo>
                  <a:cubicBezTo>
                    <a:pt x="2982387" y="1030651"/>
                    <a:pt x="2875068" y="1334999"/>
                    <a:pt x="2751965" y="1458417"/>
                  </a:cubicBezTo>
                  <a:cubicBezTo>
                    <a:pt x="2718119" y="1752479"/>
                    <a:pt x="2636178" y="1904762"/>
                    <a:pt x="2564924" y="2133185"/>
                  </a:cubicBezTo>
                  <a:cubicBezTo>
                    <a:pt x="2548001" y="2174319"/>
                    <a:pt x="2290597" y="2162941"/>
                    <a:pt x="2284362" y="2130560"/>
                  </a:cubicBezTo>
                  <a:cubicBezTo>
                    <a:pt x="2253189" y="1989654"/>
                    <a:pt x="2205984" y="1832997"/>
                    <a:pt x="2190842" y="1681589"/>
                  </a:cubicBezTo>
                  <a:cubicBezTo>
                    <a:pt x="1937891" y="1727975"/>
                    <a:pt x="1628829" y="1727099"/>
                    <a:pt x="1429318" y="1710471"/>
                  </a:cubicBezTo>
                  <a:cubicBezTo>
                    <a:pt x="1387456" y="1891634"/>
                    <a:pt x="1268107" y="2057044"/>
                    <a:pt x="1143413" y="2180445"/>
                  </a:cubicBezTo>
                  <a:lnTo>
                    <a:pt x="943012" y="2180445"/>
                  </a:lnTo>
                  <a:cubicBezTo>
                    <a:pt x="894916" y="2170818"/>
                    <a:pt x="902932" y="1825120"/>
                    <a:pt x="910948" y="1650083"/>
                  </a:cubicBezTo>
                  <a:cubicBezTo>
                    <a:pt x="600994" y="1508303"/>
                    <a:pt x="-80369" y="1319263"/>
                    <a:pt x="7807" y="838786"/>
                  </a:cubicBezTo>
                  <a:cubicBezTo>
                    <a:pt x="13151" y="796777"/>
                    <a:pt x="184160" y="802028"/>
                    <a:pt x="275009" y="799402"/>
                  </a:cubicBezTo>
                  <a:cubicBezTo>
                    <a:pt x="369419" y="659373"/>
                    <a:pt x="418407" y="582356"/>
                    <a:pt x="555570" y="465957"/>
                  </a:cubicBezTo>
                  <a:cubicBezTo>
                    <a:pt x="547554" y="374062"/>
                    <a:pt x="496786" y="206026"/>
                    <a:pt x="531522" y="190273"/>
                  </a:cubicBezTo>
                  <a:cubicBezTo>
                    <a:pt x="764877" y="64246"/>
                    <a:pt x="803177" y="250661"/>
                    <a:pt x="924308" y="355683"/>
                  </a:cubicBezTo>
                  <a:cubicBezTo>
                    <a:pt x="1130053" y="143013"/>
                    <a:pt x="1554903" y="11735"/>
                    <a:pt x="1808744" y="1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7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56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C7D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57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C7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58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資料處理及</a:t>
            </a:r>
            <a:r>
              <a:rPr lang="zh-TW" altLang="en-US" sz="2800" b="1" dirty="0">
                <a:solidFill>
                  <a:schemeClr val="accent1"/>
                </a:solidFill>
                <a:cs typeface="Arial" pitchFamily="34" charset="0"/>
              </a:rPr>
              <a:t>觀察面向</a:t>
            </a:r>
            <a:endParaRPr lang="en-US" altLang="ko-KR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1004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灰底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sp>
        <p:nvSpPr>
          <p:cNvPr id="1367" name="白底"/>
          <p:cNvSpPr/>
          <p:nvPr/>
        </p:nvSpPr>
        <p:spPr>
          <a:xfrm>
            <a:off x="827585" y="863685"/>
            <a:ext cx="7488832" cy="5154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grpSp>
        <p:nvGrpSpPr>
          <p:cNvPr id="9" name="示意圖排序"/>
          <p:cNvGrpSpPr/>
          <p:nvPr/>
        </p:nvGrpSpPr>
        <p:grpSpPr>
          <a:xfrm>
            <a:off x="1052992" y="2037765"/>
            <a:ext cx="7056784" cy="1411778"/>
            <a:chOff x="1043608" y="2029414"/>
            <a:chExt cx="7056784" cy="1411778"/>
          </a:xfrm>
        </p:grpSpPr>
        <p:graphicFrame>
          <p:nvGraphicFramePr>
            <p:cNvPr id="4" name="圖表 3"/>
            <p:cNvGraphicFramePr/>
            <p:nvPr>
              <p:extLst>
                <p:ext uri="{D42A27DB-BD31-4B8C-83A1-F6EECF244321}">
                  <p14:modId xmlns:p14="http://schemas.microsoft.com/office/powerpoint/2010/main" val="1937633968"/>
                </p:ext>
              </p:extLst>
            </p:nvPr>
          </p:nvGraphicFramePr>
          <p:xfrm>
            <a:off x="1103872" y="2029414"/>
            <a:ext cx="6996520" cy="14117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手繪多邊形 43"/>
            <p:cNvSpPr/>
            <p:nvPr/>
          </p:nvSpPr>
          <p:spPr>
            <a:xfrm>
              <a:off x="1043608" y="2363988"/>
              <a:ext cx="7056784" cy="1015290"/>
            </a:xfrm>
            <a:custGeom>
              <a:avLst/>
              <a:gdLst>
                <a:gd name="connsiteX0" fmla="*/ 6316208 w 7056784"/>
                <a:gd name="connsiteY0" fmla="*/ 328080 h 1015290"/>
                <a:gd name="connsiteX1" fmla="*/ 6263857 w 7056784"/>
                <a:gd name="connsiteY1" fmla="*/ 380431 h 1015290"/>
                <a:gd name="connsiteX2" fmla="*/ 6263857 w 7056784"/>
                <a:gd name="connsiteY2" fmla="*/ 447638 h 1015290"/>
                <a:gd name="connsiteX3" fmla="*/ 6263857 w 7056784"/>
                <a:gd name="connsiteY3" fmla="*/ 573417 h 1015290"/>
                <a:gd name="connsiteX4" fmla="*/ 6290764 w 7056784"/>
                <a:gd name="connsiteY4" fmla="*/ 600324 h 1015290"/>
                <a:gd name="connsiteX5" fmla="*/ 6317671 w 7056784"/>
                <a:gd name="connsiteY5" fmla="*/ 573417 h 1015290"/>
                <a:gd name="connsiteX6" fmla="*/ 6317671 w 7056784"/>
                <a:gd name="connsiteY6" fmla="*/ 447638 h 1015290"/>
                <a:gd name="connsiteX7" fmla="*/ 6325677 w 7056784"/>
                <a:gd name="connsiteY7" fmla="*/ 447638 h 1015290"/>
                <a:gd name="connsiteX8" fmla="*/ 6324363 w 7056784"/>
                <a:gd name="connsiteY8" fmla="*/ 887255 h 1015290"/>
                <a:gd name="connsiteX9" fmla="*/ 6357993 w 7056784"/>
                <a:gd name="connsiteY9" fmla="*/ 920885 h 1015290"/>
                <a:gd name="connsiteX10" fmla="*/ 6391622 w 7056784"/>
                <a:gd name="connsiteY10" fmla="*/ 887255 h 1015290"/>
                <a:gd name="connsiteX11" fmla="*/ 6391622 w 7056784"/>
                <a:gd name="connsiteY11" fmla="*/ 618476 h 1015290"/>
                <a:gd name="connsiteX12" fmla="*/ 6411800 w 7056784"/>
                <a:gd name="connsiteY12" fmla="*/ 618476 h 1015290"/>
                <a:gd name="connsiteX13" fmla="*/ 6411800 w 7056784"/>
                <a:gd name="connsiteY13" fmla="*/ 887256 h 1015290"/>
                <a:gd name="connsiteX14" fmla="*/ 6445429 w 7056784"/>
                <a:gd name="connsiteY14" fmla="*/ 920885 h 1015290"/>
                <a:gd name="connsiteX15" fmla="*/ 6479059 w 7056784"/>
                <a:gd name="connsiteY15" fmla="*/ 887256 h 1015290"/>
                <a:gd name="connsiteX16" fmla="*/ 6480373 w 7056784"/>
                <a:gd name="connsiteY16" fmla="*/ 447638 h 1015290"/>
                <a:gd name="connsiteX17" fmla="*/ 6488380 w 7056784"/>
                <a:gd name="connsiteY17" fmla="*/ 447638 h 1015290"/>
                <a:gd name="connsiteX18" fmla="*/ 6488380 w 7056784"/>
                <a:gd name="connsiteY18" fmla="*/ 573417 h 1015290"/>
                <a:gd name="connsiteX19" fmla="*/ 6515287 w 7056784"/>
                <a:gd name="connsiteY19" fmla="*/ 600324 h 1015290"/>
                <a:gd name="connsiteX20" fmla="*/ 6542193 w 7056784"/>
                <a:gd name="connsiteY20" fmla="*/ 573417 h 1015290"/>
                <a:gd name="connsiteX21" fmla="*/ 6542193 w 7056784"/>
                <a:gd name="connsiteY21" fmla="*/ 429486 h 1015290"/>
                <a:gd name="connsiteX22" fmla="*/ 6542193 w 7056784"/>
                <a:gd name="connsiteY22" fmla="*/ 380431 h 1015290"/>
                <a:gd name="connsiteX23" fmla="*/ 6489842 w 7056784"/>
                <a:gd name="connsiteY23" fmla="*/ 328080 h 1015290"/>
                <a:gd name="connsiteX24" fmla="*/ 5638865 w 7056784"/>
                <a:gd name="connsiteY24" fmla="*/ 328080 h 1015290"/>
                <a:gd name="connsiteX25" fmla="*/ 5586514 w 7056784"/>
                <a:gd name="connsiteY25" fmla="*/ 380431 h 1015290"/>
                <a:gd name="connsiteX26" fmla="*/ 5586514 w 7056784"/>
                <a:gd name="connsiteY26" fmla="*/ 447638 h 1015290"/>
                <a:gd name="connsiteX27" fmla="*/ 5586514 w 7056784"/>
                <a:gd name="connsiteY27" fmla="*/ 573417 h 1015290"/>
                <a:gd name="connsiteX28" fmla="*/ 5613421 w 7056784"/>
                <a:gd name="connsiteY28" fmla="*/ 600324 h 1015290"/>
                <a:gd name="connsiteX29" fmla="*/ 5640328 w 7056784"/>
                <a:gd name="connsiteY29" fmla="*/ 573417 h 1015290"/>
                <a:gd name="connsiteX30" fmla="*/ 5640328 w 7056784"/>
                <a:gd name="connsiteY30" fmla="*/ 447638 h 1015290"/>
                <a:gd name="connsiteX31" fmla="*/ 5648334 w 7056784"/>
                <a:gd name="connsiteY31" fmla="*/ 447638 h 1015290"/>
                <a:gd name="connsiteX32" fmla="*/ 5647020 w 7056784"/>
                <a:gd name="connsiteY32" fmla="*/ 887255 h 1015290"/>
                <a:gd name="connsiteX33" fmla="*/ 5680650 w 7056784"/>
                <a:gd name="connsiteY33" fmla="*/ 920885 h 1015290"/>
                <a:gd name="connsiteX34" fmla="*/ 5714279 w 7056784"/>
                <a:gd name="connsiteY34" fmla="*/ 887255 h 1015290"/>
                <a:gd name="connsiteX35" fmla="*/ 5714279 w 7056784"/>
                <a:gd name="connsiteY35" fmla="*/ 618476 h 1015290"/>
                <a:gd name="connsiteX36" fmla="*/ 5734457 w 7056784"/>
                <a:gd name="connsiteY36" fmla="*/ 618476 h 1015290"/>
                <a:gd name="connsiteX37" fmla="*/ 5734457 w 7056784"/>
                <a:gd name="connsiteY37" fmla="*/ 887256 h 1015290"/>
                <a:gd name="connsiteX38" fmla="*/ 5768086 w 7056784"/>
                <a:gd name="connsiteY38" fmla="*/ 920885 h 1015290"/>
                <a:gd name="connsiteX39" fmla="*/ 5801716 w 7056784"/>
                <a:gd name="connsiteY39" fmla="*/ 887256 h 1015290"/>
                <a:gd name="connsiteX40" fmla="*/ 5803030 w 7056784"/>
                <a:gd name="connsiteY40" fmla="*/ 447638 h 1015290"/>
                <a:gd name="connsiteX41" fmla="*/ 5811037 w 7056784"/>
                <a:gd name="connsiteY41" fmla="*/ 447638 h 1015290"/>
                <a:gd name="connsiteX42" fmla="*/ 5811037 w 7056784"/>
                <a:gd name="connsiteY42" fmla="*/ 573417 h 1015290"/>
                <a:gd name="connsiteX43" fmla="*/ 5837944 w 7056784"/>
                <a:gd name="connsiteY43" fmla="*/ 600324 h 1015290"/>
                <a:gd name="connsiteX44" fmla="*/ 5864850 w 7056784"/>
                <a:gd name="connsiteY44" fmla="*/ 573417 h 1015290"/>
                <a:gd name="connsiteX45" fmla="*/ 5864850 w 7056784"/>
                <a:gd name="connsiteY45" fmla="*/ 429486 h 1015290"/>
                <a:gd name="connsiteX46" fmla="*/ 5864850 w 7056784"/>
                <a:gd name="connsiteY46" fmla="*/ 380431 h 1015290"/>
                <a:gd name="connsiteX47" fmla="*/ 5812499 w 7056784"/>
                <a:gd name="connsiteY47" fmla="*/ 328080 h 1015290"/>
                <a:gd name="connsiteX48" fmla="*/ 4961522 w 7056784"/>
                <a:gd name="connsiteY48" fmla="*/ 328080 h 1015290"/>
                <a:gd name="connsiteX49" fmla="*/ 4909171 w 7056784"/>
                <a:gd name="connsiteY49" fmla="*/ 380431 h 1015290"/>
                <a:gd name="connsiteX50" fmla="*/ 4909171 w 7056784"/>
                <a:gd name="connsiteY50" fmla="*/ 447638 h 1015290"/>
                <a:gd name="connsiteX51" fmla="*/ 4909171 w 7056784"/>
                <a:gd name="connsiteY51" fmla="*/ 573417 h 1015290"/>
                <a:gd name="connsiteX52" fmla="*/ 4936078 w 7056784"/>
                <a:gd name="connsiteY52" fmla="*/ 600324 h 1015290"/>
                <a:gd name="connsiteX53" fmla="*/ 4962985 w 7056784"/>
                <a:gd name="connsiteY53" fmla="*/ 573417 h 1015290"/>
                <a:gd name="connsiteX54" fmla="*/ 4962985 w 7056784"/>
                <a:gd name="connsiteY54" fmla="*/ 447638 h 1015290"/>
                <a:gd name="connsiteX55" fmla="*/ 4970991 w 7056784"/>
                <a:gd name="connsiteY55" fmla="*/ 447638 h 1015290"/>
                <a:gd name="connsiteX56" fmla="*/ 4969677 w 7056784"/>
                <a:gd name="connsiteY56" fmla="*/ 887255 h 1015290"/>
                <a:gd name="connsiteX57" fmla="*/ 5003307 w 7056784"/>
                <a:gd name="connsiteY57" fmla="*/ 920885 h 1015290"/>
                <a:gd name="connsiteX58" fmla="*/ 5036936 w 7056784"/>
                <a:gd name="connsiteY58" fmla="*/ 887255 h 1015290"/>
                <a:gd name="connsiteX59" fmla="*/ 5036936 w 7056784"/>
                <a:gd name="connsiteY59" fmla="*/ 618476 h 1015290"/>
                <a:gd name="connsiteX60" fmla="*/ 5057114 w 7056784"/>
                <a:gd name="connsiteY60" fmla="*/ 618476 h 1015290"/>
                <a:gd name="connsiteX61" fmla="*/ 5057114 w 7056784"/>
                <a:gd name="connsiteY61" fmla="*/ 887256 h 1015290"/>
                <a:gd name="connsiteX62" fmla="*/ 5090743 w 7056784"/>
                <a:gd name="connsiteY62" fmla="*/ 920885 h 1015290"/>
                <a:gd name="connsiteX63" fmla="*/ 5124373 w 7056784"/>
                <a:gd name="connsiteY63" fmla="*/ 887256 h 1015290"/>
                <a:gd name="connsiteX64" fmla="*/ 5125687 w 7056784"/>
                <a:gd name="connsiteY64" fmla="*/ 447638 h 1015290"/>
                <a:gd name="connsiteX65" fmla="*/ 5133694 w 7056784"/>
                <a:gd name="connsiteY65" fmla="*/ 447638 h 1015290"/>
                <a:gd name="connsiteX66" fmla="*/ 5133694 w 7056784"/>
                <a:gd name="connsiteY66" fmla="*/ 573417 h 1015290"/>
                <a:gd name="connsiteX67" fmla="*/ 5160601 w 7056784"/>
                <a:gd name="connsiteY67" fmla="*/ 600324 h 1015290"/>
                <a:gd name="connsiteX68" fmla="*/ 5187507 w 7056784"/>
                <a:gd name="connsiteY68" fmla="*/ 573417 h 1015290"/>
                <a:gd name="connsiteX69" fmla="*/ 5187507 w 7056784"/>
                <a:gd name="connsiteY69" fmla="*/ 429486 h 1015290"/>
                <a:gd name="connsiteX70" fmla="*/ 5187507 w 7056784"/>
                <a:gd name="connsiteY70" fmla="*/ 380431 h 1015290"/>
                <a:gd name="connsiteX71" fmla="*/ 5135156 w 7056784"/>
                <a:gd name="connsiteY71" fmla="*/ 328080 h 1015290"/>
                <a:gd name="connsiteX72" fmla="*/ 4284179 w 7056784"/>
                <a:gd name="connsiteY72" fmla="*/ 328080 h 1015290"/>
                <a:gd name="connsiteX73" fmla="*/ 4231828 w 7056784"/>
                <a:gd name="connsiteY73" fmla="*/ 380431 h 1015290"/>
                <a:gd name="connsiteX74" fmla="*/ 4231828 w 7056784"/>
                <a:gd name="connsiteY74" fmla="*/ 447638 h 1015290"/>
                <a:gd name="connsiteX75" fmla="*/ 4231828 w 7056784"/>
                <a:gd name="connsiteY75" fmla="*/ 573417 h 1015290"/>
                <a:gd name="connsiteX76" fmla="*/ 4258735 w 7056784"/>
                <a:gd name="connsiteY76" fmla="*/ 600324 h 1015290"/>
                <a:gd name="connsiteX77" fmla="*/ 4285642 w 7056784"/>
                <a:gd name="connsiteY77" fmla="*/ 573417 h 1015290"/>
                <a:gd name="connsiteX78" fmla="*/ 4285642 w 7056784"/>
                <a:gd name="connsiteY78" fmla="*/ 447638 h 1015290"/>
                <a:gd name="connsiteX79" fmla="*/ 4293648 w 7056784"/>
                <a:gd name="connsiteY79" fmla="*/ 447638 h 1015290"/>
                <a:gd name="connsiteX80" fmla="*/ 4292334 w 7056784"/>
                <a:gd name="connsiteY80" fmla="*/ 887255 h 1015290"/>
                <a:gd name="connsiteX81" fmla="*/ 4325964 w 7056784"/>
                <a:gd name="connsiteY81" fmla="*/ 920885 h 1015290"/>
                <a:gd name="connsiteX82" fmla="*/ 4359593 w 7056784"/>
                <a:gd name="connsiteY82" fmla="*/ 887255 h 1015290"/>
                <a:gd name="connsiteX83" fmla="*/ 4359593 w 7056784"/>
                <a:gd name="connsiteY83" fmla="*/ 618476 h 1015290"/>
                <a:gd name="connsiteX84" fmla="*/ 4379771 w 7056784"/>
                <a:gd name="connsiteY84" fmla="*/ 618476 h 1015290"/>
                <a:gd name="connsiteX85" fmla="*/ 4379771 w 7056784"/>
                <a:gd name="connsiteY85" fmla="*/ 887256 h 1015290"/>
                <a:gd name="connsiteX86" fmla="*/ 4413400 w 7056784"/>
                <a:gd name="connsiteY86" fmla="*/ 920885 h 1015290"/>
                <a:gd name="connsiteX87" fmla="*/ 4447030 w 7056784"/>
                <a:gd name="connsiteY87" fmla="*/ 887256 h 1015290"/>
                <a:gd name="connsiteX88" fmla="*/ 4448344 w 7056784"/>
                <a:gd name="connsiteY88" fmla="*/ 447638 h 1015290"/>
                <a:gd name="connsiteX89" fmla="*/ 4456351 w 7056784"/>
                <a:gd name="connsiteY89" fmla="*/ 447638 h 1015290"/>
                <a:gd name="connsiteX90" fmla="*/ 4456351 w 7056784"/>
                <a:gd name="connsiteY90" fmla="*/ 573417 h 1015290"/>
                <a:gd name="connsiteX91" fmla="*/ 4483258 w 7056784"/>
                <a:gd name="connsiteY91" fmla="*/ 600324 h 1015290"/>
                <a:gd name="connsiteX92" fmla="*/ 4510164 w 7056784"/>
                <a:gd name="connsiteY92" fmla="*/ 573417 h 1015290"/>
                <a:gd name="connsiteX93" fmla="*/ 4510164 w 7056784"/>
                <a:gd name="connsiteY93" fmla="*/ 429486 h 1015290"/>
                <a:gd name="connsiteX94" fmla="*/ 4510164 w 7056784"/>
                <a:gd name="connsiteY94" fmla="*/ 380431 h 1015290"/>
                <a:gd name="connsiteX95" fmla="*/ 4457813 w 7056784"/>
                <a:gd name="connsiteY95" fmla="*/ 328080 h 1015290"/>
                <a:gd name="connsiteX96" fmla="*/ 3606836 w 7056784"/>
                <a:gd name="connsiteY96" fmla="*/ 328080 h 1015290"/>
                <a:gd name="connsiteX97" fmla="*/ 3554485 w 7056784"/>
                <a:gd name="connsiteY97" fmla="*/ 380431 h 1015290"/>
                <a:gd name="connsiteX98" fmla="*/ 3554485 w 7056784"/>
                <a:gd name="connsiteY98" fmla="*/ 447638 h 1015290"/>
                <a:gd name="connsiteX99" fmla="*/ 3554485 w 7056784"/>
                <a:gd name="connsiteY99" fmla="*/ 573417 h 1015290"/>
                <a:gd name="connsiteX100" fmla="*/ 3581392 w 7056784"/>
                <a:gd name="connsiteY100" fmla="*/ 600324 h 1015290"/>
                <a:gd name="connsiteX101" fmla="*/ 3608299 w 7056784"/>
                <a:gd name="connsiteY101" fmla="*/ 573417 h 1015290"/>
                <a:gd name="connsiteX102" fmla="*/ 3608299 w 7056784"/>
                <a:gd name="connsiteY102" fmla="*/ 447638 h 1015290"/>
                <a:gd name="connsiteX103" fmla="*/ 3616305 w 7056784"/>
                <a:gd name="connsiteY103" fmla="*/ 447638 h 1015290"/>
                <a:gd name="connsiteX104" fmla="*/ 3614991 w 7056784"/>
                <a:gd name="connsiteY104" fmla="*/ 887255 h 1015290"/>
                <a:gd name="connsiteX105" fmla="*/ 3648621 w 7056784"/>
                <a:gd name="connsiteY105" fmla="*/ 920885 h 1015290"/>
                <a:gd name="connsiteX106" fmla="*/ 3682250 w 7056784"/>
                <a:gd name="connsiteY106" fmla="*/ 887255 h 1015290"/>
                <a:gd name="connsiteX107" fmla="*/ 3682250 w 7056784"/>
                <a:gd name="connsiteY107" fmla="*/ 618476 h 1015290"/>
                <a:gd name="connsiteX108" fmla="*/ 3702428 w 7056784"/>
                <a:gd name="connsiteY108" fmla="*/ 618476 h 1015290"/>
                <a:gd name="connsiteX109" fmla="*/ 3702428 w 7056784"/>
                <a:gd name="connsiteY109" fmla="*/ 887256 h 1015290"/>
                <a:gd name="connsiteX110" fmla="*/ 3736057 w 7056784"/>
                <a:gd name="connsiteY110" fmla="*/ 920885 h 1015290"/>
                <a:gd name="connsiteX111" fmla="*/ 3769687 w 7056784"/>
                <a:gd name="connsiteY111" fmla="*/ 887256 h 1015290"/>
                <a:gd name="connsiteX112" fmla="*/ 3771001 w 7056784"/>
                <a:gd name="connsiteY112" fmla="*/ 447638 h 1015290"/>
                <a:gd name="connsiteX113" fmla="*/ 3779008 w 7056784"/>
                <a:gd name="connsiteY113" fmla="*/ 447638 h 1015290"/>
                <a:gd name="connsiteX114" fmla="*/ 3779008 w 7056784"/>
                <a:gd name="connsiteY114" fmla="*/ 573417 h 1015290"/>
                <a:gd name="connsiteX115" fmla="*/ 3805915 w 7056784"/>
                <a:gd name="connsiteY115" fmla="*/ 600324 h 1015290"/>
                <a:gd name="connsiteX116" fmla="*/ 3832821 w 7056784"/>
                <a:gd name="connsiteY116" fmla="*/ 573417 h 1015290"/>
                <a:gd name="connsiteX117" fmla="*/ 3832821 w 7056784"/>
                <a:gd name="connsiteY117" fmla="*/ 429486 h 1015290"/>
                <a:gd name="connsiteX118" fmla="*/ 3832821 w 7056784"/>
                <a:gd name="connsiteY118" fmla="*/ 380431 h 1015290"/>
                <a:gd name="connsiteX119" fmla="*/ 3780470 w 7056784"/>
                <a:gd name="connsiteY119" fmla="*/ 328080 h 1015290"/>
                <a:gd name="connsiteX120" fmla="*/ 2929493 w 7056784"/>
                <a:gd name="connsiteY120" fmla="*/ 328080 h 1015290"/>
                <a:gd name="connsiteX121" fmla="*/ 2877142 w 7056784"/>
                <a:gd name="connsiteY121" fmla="*/ 380431 h 1015290"/>
                <a:gd name="connsiteX122" fmla="*/ 2877142 w 7056784"/>
                <a:gd name="connsiteY122" fmla="*/ 447638 h 1015290"/>
                <a:gd name="connsiteX123" fmla="*/ 2877142 w 7056784"/>
                <a:gd name="connsiteY123" fmla="*/ 573417 h 1015290"/>
                <a:gd name="connsiteX124" fmla="*/ 2904049 w 7056784"/>
                <a:gd name="connsiteY124" fmla="*/ 600324 h 1015290"/>
                <a:gd name="connsiteX125" fmla="*/ 2930956 w 7056784"/>
                <a:gd name="connsiteY125" fmla="*/ 573417 h 1015290"/>
                <a:gd name="connsiteX126" fmla="*/ 2930956 w 7056784"/>
                <a:gd name="connsiteY126" fmla="*/ 447638 h 1015290"/>
                <a:gd name="connsiteX127" fmla="*/ 2938962 w 7056784"/>
                <a:gd name="connsiteY127" fmla="*/ 447638 h 1015290"/>
                <a:gd name="connsiteX128" fmla="*/ 2937649 w 7056784"/>
                <a:gd name="connsiteY128" fmla="*/ 887255 h 1015290"/>
                <a:gd name="connsiteX129" fmla="*/ 2971278 w 7056784"/>
                <a:gd name="connsiteY129" fmla="*/ 920885 h 1015290"/>
                <a:gd name="connsiteX130" fmla="*/ 3004907 w 7056784"/>
                <a:gd name="connsiteY130" fmla="*/ 887255 h 1015290"/>
                <a:gd name="connsiteX131" fmla="*/ 3004907 w 7056784"/>
                <a:gd name="connsiteY131" fmla="*/ 618476 h 1015290"/>
                <a:gd name="connsiteX132" fmla="*/ 3025085 w 7056784"/>
                <a:gd name="connsiteY132" fmla="*/ 618476 h 1015290"/>
                <a:gd name="connsiteX133" fmla="*/ 3025085 w 7056784"/>
                <a:gd name="connsiteY133" fmla="*/ 887256 h 1015290"/>
                <a:gd name="connsiteX134" fmla="*/ 3058714 w 7056784"/>
                <a:gd name="connsiteY134" fmla="*/ 920885 h 1015290"/>
                <a:gd name="connsiteX135" fmla="*/ 3092344 w 7056784"/>
                <a:gd name="connsiteY135" fmla="*/ 887256 h 1015290"/>
                <a:gd name="connsiteX136" fmla="*/ 3093658 w 7056784"/>
                <a:gd name="connsiteY136" fmla="*/ 447638 h 1015290"/>
                <a:gd name="connsiteX137" fmla="*/ 3101665 w 7056784"/>
                <a:gd name="connsiteY137" fmla="*/ 447638 h 1015290"/>
                <a:gd name="connsiteX138" fmla="*/ 3101665 w 7056784"/>
                <a:gd name="connsiteY138" fmla="*/ 573417 h 1015290"/>
                <a:gd name="connsiteX139" fmla="*/ 3128572 w 7056784"/>
                <a:gd name="connsiteY139" fmla="*/ 600324 h 1015290"/>
                <a:gd name="connsiteX140" fmla="*/ 3155478 w 7056784"/>
                <a:gd name="connsiteY140" fmla="*/ 573417 h 1015290"/>
                <a:gd name="connsiteX141" fmla="*/ 3155478 w 7056784"/>
                <a:gd name="connsiteY141" fmla="*/ 429486 h 1015290"/>
                <a:gd name="connsiteX142" fmla="*/ 3155478 w 7056784"/>
                <a:gd name="connsiteY142" fmla="*/ 380431 h 1015290"/>
                <a:gd name="connsiteX143" fmla="*/ 3103127 w 7056784"/>
                <a:gd name="connsiteY143" fmla="*/ 328080 h 1015290"/>
                <a:gd name="connsiteX144" fmla="*/ 2252150 w 7056784"/>
                <a:gd name="connsiteY144" fmla="*/ 328080 h 1015290"/>
                <a:gd name="connsiteX145" fmla="*/ 2199799 w 7056784"/>
                <a:gd name="connsiteY145" fmla="*/ 380431 h 1015290"/>
                <a:gd name="connsiteX146" fmla="*/ 2199799 w 7056784"/>
                <a:gd name="connsiteY146" fmla="*/ 447638 h 1015290"/>
                <a:gd name="connsiteX147" fmla="*/ 2199800 w 7056784"/>
                <a:gd name="connsiteY147" fmla="*/ 447638 h 1015290"/>
                <a:gd name="connsiteX148" fmla="*/ 2199800 w 7056784"/>
                <a:gd name="connsiteY148" fmla="*/ 573417 h 1015290"/>
                <a:gd name="connsiteX149" fmla="*/ 2226706 w 7056784"/>
                <a:gd name="connsiteY149" fmla="*/ 600324 h 1015290"/>
                <a:gd name="connsiteX150" fmla="*/ 2253613 w 7056784"/>
                <a:gd name="connsiteY150" fmla="*/ 573417 h 1015290"/>
                <a:gd name="connsiteX151" fmla="*/ 2253613 w 7056784"/>
                <a:gd name="connsiteY151" fmla="*/ 447638 h 1015290"/>
                <a:gd name="connsiteX152" fmla="*/ 2261619 w 7056784"/>
                <a:gd name="connsiteY152" fmla="*/ 447638 h 1015290"/>
                <a:gd name="connsiteX153" fmla="*/ 2260305 w 7056784"/>
                <a:gd name="connsiteY153" fmla="*/ 887255 h 1015290"/>
                <a:gd name="connsiteX154" fmla="*/ 2293935 w 7056784"/>
                <a:gd name="connsiteY154" fmla="*/ 920885 h 1015290"/>
                <a:gd name="connsiteX155" fmla="*/ 2327564 w 7056784"/>
                <a:gd name="connsiteY155" fmla="*/ 887255 h 1015290"/>
                <a:gd name="connsiteX156" fmla="*/ 2327564 w 7056784"/>
                <a:gd name="connsiteY156" fmla="*/ 618476 h 1015290"/>
                <a:gd name="connsiteX157" fmla="*/ 2347742 w 7056784"/>
                <a:gd name="connsiteY157" fmla="*/ 618476 h 1015290"/>
                <a:gd name="connsiteX158" fmla="*/ 2347742 w 7056784"/>
                <a:gd name="connsiteY158" fmla="*/ 887256 h 1015290"/>
                <a:gd name="connsiteX159" fmla="*/ 2381372 w 7056784"/>
                <a:gd name="connsiteY159" fmla="*/ 920885 h 1015290"/>
                <a:gd name="connsiteX160" fmla="*/ 2415001 w 7056784"/>
                <a:gd name="connsiteY160" fmla="*/ 887256 h 1015290"/>
                <a:gd name="connsiteX161" fmla="*/ 2416315 w 7056784"/>
                <a:gd name="connsiteY161" fmla="*/ 447638 h 1015290"/>
                <a:gd name="connsiteX162" fmla="*/ 2424322 w 7056784"/>
                <a:gd name="connsiteY162" fmla="*/ 447638 h 1015290"/>
                <a:gd name="connsiteX163" fmla="*/ 2424322 w 7056784"/>
                <a:gd name="connsiteY163" fmla="*/ 573417 h 1015290"/>
                <a:gd name="connsiteX164" fmla="*/ 2451229 w 7056784"/>
                <a:gd name="connsiteY164" fmla="*/ 600324 h 1015290"/>
                <a:gd name="connsiteX165" fmla="*/ 2478135 w 7056784"/>
                <a:gd name="connsiteY165" fmla="*/ 573417 h 1015290"/>
                <a:gd name="connsiteX166" fmla="*/ 2478135 w 7056784"/>
                <a:gd name="connsiteY166" fmla="*/ 429486 h 1015290"/>
                <a:gd name="connsiteX167" fmla="*/ 2478135 w 7056784"/>
                <a:gd name="connsiteY167" fmla="*/ 380431 h 1015290"/>
                <a:gd name="connsiteX168" fmla="*/ 2425784 w 7056784"/>
                <a:gd name="connsiteY168" fmla="*/ 328080 h 1015290"/>
                <a:gd name="connsiteX169" fmla="*/ 1574807 w 7056784"/>
                <a:gd name="connsiteY169" fmla="*/ 328080 h 1015290"/>
                <a:gd name="connsiteX170" fmla="*/ 1522456 w 7056784"/>
                <a:gd name="connsiteY170" fmla="*/ 380431 h 1015290"/>
                <a:gd name="connsiteX171" fmla="*/ 1522456 w 7056784"/>
                <a:gd name="connsiteY171" fmla="*/ 447638 h 1015290"/>
                <a:gd name="connsiteX172" fmla="*/ 1522457 w 7056784"/>
                <a:gd name="connsiteY172" fmla="*/ 447638 h 1015290"/>
                <a:gd name="connsiteX173" fmla="*/ 1522457 w 7056784"/>
                <a:gd name="connsiteY173" fmla="*/ 573417 h 1015290"/>
                <a:gd name="connsiteX174" fmla="*/ 1549363 w 7056784"/>
                <a:gd name="connsiteY174" fmla="*/ 600324 h 1015290"/>
                <a:gd name="connsiteX175" fmla="*/ 1576270 w 7056784"/>
                <a:gd name="connsiteY175" fmla="*/ 573417 h 1015290"/>
                <a:gd name="connsiteX176" fmla="*/ 1576270 w 7056784"/>
                <a:gd name="connsiteY176" fmla="*/ 447638 h 1015290"/>
                <a:gd name="connsiteX177" fmla="*/ 1584276 w 7056784"/>
                <a:gd name="connsiteY177" fmla="*/ 447638 h 1015290"/>
                <a:gd name="connsiteX178" fmla="*/ 1582963 w 7056784"/>
                <a:gd name="connsiteY178" fmla="*/ 887255 h 1015290"/>
                <a:gd name="connsiteX179" fmla="*/ 1616592 w 7056784"/>
                <a:gd name="connsiteY179" fmla="*/ 920885 h 1015290"/>
                <a:gd name="connsiteX180" fmla="*/ 1650221 w 7056784"/>
                <a:gd name="connsiteY180" fmla="*/ 887255 h 1015290"/>
                <a:gd name="connsiteX181" fmla="*/ 1650221 w 7056784"/>
                <a:gd name="connsiteY181" fmla="*/ 618476 h 1015290"/>
                <a:gd name="connsiteX182" fmla="*/ 1670399 w 7056784"/>
                <a:gd name="connsiteY182" fmla="*/ 618476 h 1015290"/>
                <a:gd name="connsiteX183" fmla="*/ 1670399 w 7056784"/>
                <a:gd name="connsiteY183" fmla="*/ 887256 h 1015290"/>
                <a:gd name="connsiteX184" fmla="*/ 1704028 w 7056784"/>
                <a:gd name="connsiteY184" fmla="*/ 920885 h 1015290"/>
                <a:gd name="connsiteX185" fmla="*/ 1737658 w 7056784"/>
                <a:gd name="connsiteY185" fmla="*/ 887256 h 1015290"/>
                <a:gd name="connsiteX186" fmla="*/ 1738973 w 7056784"/>
                <a:gd name="connsiteY186" fmla="*/ 447638 h 1015290"/>
                <a:gd name="connsiteX187" fmla="*/ 1746979 w 7056784"/>
                <a:gd name="connsiteY187" fmla="*/ 447638 h 1015290"/>
                <a:gd name="connsiteX188" fmla="*/ 1746979 w 7056784"/>
                <a:gd name="connsiteY188" fmla="*/ 573417 h 1015290"/>
                <a:gd name="connsiteX189" fmla="*/ 1773886 w 7056784"/>
                <a:gd name="connsiteY189" fmla="*/ 600324 h 1015290"/>
                <a:gd name="connsiteX190" fmla="*/ 1800792 w 7056784"/>
                <a:gd name="connsiteY190" fmla="*/ 573417 h 1015290"/>
                <a:gd name="connsiteX191" fmla="*/ 1800792 w 7056784"/>
                <a:gd name="connsiteY191" fmla="*/ 429486 h 1015290"/>
                <a:gd name="connsiteX192" fmla="*/ 1800792 w 7056784"/>
                <a:gd name="connsiteY192" fmla="*/ 380431 h 1015290"/>
                <a:gd name="connsiteX193" fmla="*/ 1748441 w 7056784"/>
                <a:gd name="connsiteY193" fmla="*/ 328080 h 1015290"/>
                <a:gd name="connsiteX194" fmla="*/ 897465 w 7056784"/>
                <a:gd name="connsiteY194" fmla="*/ 328080 h 1015290"/>
                <a:gd name="connsiteX195" fmla="*/ 845114 w 7056784"/>
                <a:gd name="connsiteY195" fmla="*/ 380431 h 1015290"/>
                <a:gd name="connsiteX196" fmla="*/ 845114 w 7056784"/>
                <a:gd name="connsiteY196" fmla="*/ 447638 h 1015290"/>
                <a:gd name="connsiteX197" fmla="*/ 845114 w 7056784"/>
                <a:gd name="connsiteY197" fmla="*/ 573417 h 1015290"/>
                <a:gd name="connsiteX198" fmla="*/ 872021 w 7056784"/>
                <a:gd name="connsiteY198" fmla="*/ 600324 h 1015290"/>
                <a:gd name="connsiteX199" fmla="*/ 898927 w 7056784"/>
                <a:gd name="connsiteY199" fmla="*/ 573417 h 1015290"/>
                <a:gd name="connsiteX200" fmla="*/ 898927 w 7056784"/>
                <a:gd name="connsiteY200" fmla="*/ 447638 h 1015290"/>
                <a:gd name="connsiteX201" fmla="*/ 906934 w 7056784"/>
                <a:gd name="connsiteY201" fmla="*/ 447638 h 1015290"/>
                <a:gd name="connsiteX202" fmla="*/ 905620 w 7056784"/>
                <a:gd name="connsiteY202" fmla="*/ 887255 h 1015290"/>
                <a:gd name="connsiteX203" fmla="*/ 939249 w 7056784"/>
                <a:gd name="connsiteY203" fmla="*/ 920885 h 1015290"/>
                <a:gd name="connsiteX204" fmla="*/ 972879 w 7056784"/>
                <a:gd name="connsiteY204" fmla="*/ 887255 h 1015290"/>
                <a:gd name="connsiteX205" fmla="*/ 972879 w 7056784"/>
                <a:gd name="connsiteY205" fmla="*/ 618476 h 1015290"/>
                <a:gd name="connsiteX206" fmla="*/ 993056 w 7056784"/>
                <a:gd name="connsiteY206" fmla="*/ 618476 h 1015290"/>
                <a:gd name="connsiteX207" fmla="*/ 993056 w 7056784"/>
                <a:gd name="connsiteY207" fmla="*/ 887256 h 1015290"/>
                <a:gd name="connsiteX208" fmla="*/ 1026686 w 7056784"/>
                <a:gd name="connsiteY208" fmla="*/ 920885 h 1015290"/>
                <a:gd name="connsiteX209" fmla="*/ 1060315 w 7056784"/>
                <a:gd name="connsiteY209" fmla="*/ 887256 h 1015290"/>
                <a:gd name="connsiteX210" fmla="*/ 1061629 w 7056784"/>
                <a:gd name="connsiteY210" fmla="*/ 447638 h 1015290"/>
                <a:gd name="connsiteX211" fmla="*/ 1069636 w 7056784"/>
                <a:gd name="connsiteY211" fmla="*/ 447638 h 1015290"/>
                <a:gd name="connsiteX212" fmla="*/ 1069636 w 7056784"/>
                <a:gd name="connsiteY212" fmla="*/ 573417 h 1015290"/>
                <a:gd name="connsiteX213" fmla="*/ 1096543 w 7056784"/>
                <a:gd name="connsiteY213" fmla="*/ 600324 h 1015290"/>
                <a:gd name="connsiteX214" fmla="*/ 1123449 w 7056784"/>
                <a:gd name="connsiteY214" fmla="*/ 573417 h 1015290"/>
                <a:gd name="connsiteX215" fmla="*/ 1123449 w 7056784"/>
                <a:gd name="connsiteY215" fmla="*/ 429486 h 1015290"/>
                <a:gd name="connsiteX216" fmla="*/ 1123449 w 7056784"/>
                <a:gd name="connsiteY216" fmla="*/ 380431 h 1015290"/>
                <a:gd name="connsiteX217" fmla="*/ 1071098 w 7056784"/>
                <a:gd name="connsiteY217" fmla="*/ 328080 h 1015290"/>
                <a:gd name="connsiteX218" fmla="*/ 5330887 w 7056784"/>
                <a:gd name="connsiteY218" fmla="*/ 327053 h 1015290"/>
                <a:gd name="connsiteX219" fmla="*/ 5300795 w 7056784"/>
                <a:gd name="connsiteY219" fmla="*/ 340229 h 1015290"/>
                <a:gd name="connsiteX220" fmla="*/ 5215152 w 7056784"/>
                <a:gd name="connsiteY220" fmla="*/ 564815 h 1015290"/>
                <a:gd name="connsiteX221" fmla="*/ 5228760 w 7056784"/>
                <a:gd name="connsiteY221" fmla="*/ 595199 h 1015290"/>
                <a:gd name="connsiteX222" fmla="*/ 5259144 w 7056784"/>
                <a:gd name="connsiteY222" fmla="*/ 581591 h 1015290"/>
                <a:gd name="connsiteX223" fmla="*/ 5307908 w 7056784"/>
                <a:gd name="connsiteY223" fmla="*/ 453713 h 1015290"/>
                <a:gd name="connsiteX224" fmla="*/ 5317121 w 7056784"/>
                <a:gd name="connsiteY224" fmla="*/ 453713 h 1015290"/>
                <a:gd name="connsiteX225" fmla="*/ 5255590 w 7056784"/>
                <a:gd name="connsiteY225" fmla="*/ 701511 h 1015290"/>
                <a:gd name="connsiteX226" fmla="*/ 5316661 w 7056784"/>
                <a:gd name="connsiteY226" fmla="*/ 701511 h 1015290"/>
                <a:gd name="connsiteX227" fmla="*/ 5316661 w 7056784"/>
                <a:gd name="connsiteY227" fmla="*/ 896204 h 1015290"/>
                <a:gd name="connsiteX228" fmla="*/ 5348111 w 7056784"/>
                <a:gd name="connsiteY228" fmla="*/ 927654 h 1015290"/>
                <a:gd name="connsiteX229" fmla="*/ 5379562 w 7056784"/>
                <a:gd name="connsiteY229" fmla="*/ 896204 h 1015290"/>
                <a:gd name="connsiteX230" fmla="*/ 5379562 w 7056784"/>
                <a:gd name="connsiteY230" fmla="*/ 701511 h 1015290"/>
                <a:gd name="connsiteX231" fmla="*/ 5394431 w 7056784"/>
                <a:gd name="connsiteY231" fmla="*/ 701511 h 1015290"/>
                <a:gd name="connsiteX232" fmla="*/ 5394431 w 7056784"/>
                <a:gd name="connsiteY232" fmla="*/ 896204 h 1015290"/>
                <a:gd name="connsiteX233" fmla="*/ 5425881 w 7056784"/>
                <a:gd name="connsiteY233" fmla="*/ 927654 h 1015290"/>
                <a:gd name="connsiteX234" fmla="*/ 5457331 w 7056784"/>
                <a:gd name="connsiteY234" fmla="*/ 896204 h 1015290"/>
                <a:gd name="connsiteX235" fmla="*/ 5457331 w 7056784"/>
                <a:gd name="connsiteY235" fmla="*/ 701511 h 1015290"/>
                <a:gd name="connsiteX236" fmla="*/ 5518142 w 7056784"/>
                <a:gd name="connsiteY236" fmla="*/ 701511 h 1015290"/>
                <a:gd name="connsiteX237" fmla="*/ 5456611 w 7056784"/>
                <a:gd name="connsiteY237" fmla="*/ 453713 h 1015290"/>
                <a:gd name="connsiteX238" fmla="*/ 5466115 w 7056784"/>
                <a:gd name="connsiteY238" fmla="*/ 453713 h 1015290"/>
                <a:gd name="connsiteX239" fmla="*/ 5514879 w 7056784"/>
                <a:gd name="connsiteY239" fmla="*/ 581591 h 1015290"/>
                <a:gd name="connsiteX240" fmla="*/ 5545262 w 7056784"/>
                <a:gd name="connsiteY240" fmla="*/ 595199 h 1015290"/>
                <a:gd name="connsiteX241" fmla="*/ 5558870 w 7056784"/>
                <a:gd name="connsiteY241" fmla="*/ 564815 h 1015290"/>
                <a:gd name="connsiteX242" fmla="*/ 5473228 w 7056784"/>
                <a:gd name="connsiteY242" fmla="*/ 340229 h 1015290"/>
                <a:gd name="connsiteX243" fmla="*/ 5444085 w 7056784"/>
                <a:gd name="connsiteY243" fmla="*/ 327053 h 1015290"/>
                <a:gd name="connsiteX244" fmla="*/ 6685570 w 7056784"/>
                <a:gd name="connsiteY244" fmla="*/ 327052 h 1015290"/>
                <a:gd name="connsiteX245" fmla="*/ 6655478 w 7056784"/>
                <a:gd name="connsiteY245" fmla="*/ 340228 h 1015290"/>
                <a:gd name="connsiteX246" fmla="*/ 6569835 w 7056784"/>
                <a:gd name="connsiteY246" fmla="*/ 564814 h 1015290"/>
                <a:gd name="connsiteX247" fmla="*/ 6583443 w 7056784"/>
                <a:gd name="connsiteY247" fmla="*/ 595198 h 1015290"/>
                <a:gd name="connsiteX248" fmla="*/ 6613827 w 7056784"/>
                <a:gd name="connsiteY248" fmla="*/ 581590 h 1015290"/>
                <a:gd name="connsiteX249" fmla="*/ 6662591 w 7056784"/>
                <a:gd name="connsiteY249" fmla="*/ 453712 h 1015290"/>
                <a:gd name="connsiteX250" fmla="*/ 6671804 w 7056784"/>
                <a:gd name="connsiteY250" fmla="*/ 453712 h 1015290"/>
                <a:gd name="connsiteX251" fmla="*/ 6610273 w 7056784"/>
                <a:gd name="connsiteY251" fmla="*/ 701510 h 1015290"/>
                <a:gd name="connsiteX252" fmla="*/ 6671344 w 7056784"/>
                <a:gd name="connsiteY252" fmla="*/ 701510 h 1015290"/>
                <a:gd name="connsiteX253" fmla="*/ 6671344 w 7056784"/>
                <a:gd name="connsiteY253" fmla="*/ 896203 h 1015290"/>
                <a:gd name="connsiteX254" fmla="*/ 6702794 w 7056784"/>
                <a:gd name="connsiteY254" fmla="*/ 927653 h 1015290"/>
                <a:gd name="connsiteX255" fmla="*/ 6734245 w 7056784"/>
                <a:gd name="connsiteY255" fmla="*/ 896203 h 1015290"/>
                <a:gd name="connsiteX256" fmla="*/ 6734245 w 7056784"/>
                <a:gd name="connsiteY256" fmla="*/ 701510 h 1015290"/>
                <a:gd name="connsiteX257" fmla="*/ 6749114 w 7056784"/>
                <a:gd name="connsiteY257" fmla="*/ 701510 h 1015290"/>
                <a:gd name="connsiteX258" fmla="*/ 6749114 w 7056784"/>
                <a:gd name="connsiteY258" fmla="*/ 896203 h 1015290"/>
                <a:gd name="connsiteX259" fmla="*/ 6780564 w 7056784"/>
                <a:gd name="connsiteY259" fmla="*/ 927653 h 1015290"/>
                <a:gd name="connsiteX260" fmla="*/ 6812014 w 7056784"/>
                <a:gd name="connsiteY260" fmla="*/ 896203 h 1015290"/>
                <a:gd name="connsiteX261" fmla="*/ 6812014 w 7056784"/>
                <a:gd name="connsiteY261" fmla="*/ 701510 h 1015290"/>
                <a:gd name="connsiteX262" fmla="*/ 6872825 w 7056784"/>
                <a:gd name="connsiteY262" fmla="*/ 701510 h 1015290"/>
                <a:gd name="connsiteX263" fmla="*/ 6811294 w 7056784"/>
                <a:gd name="connsiteY263" fmla="*/ 453712 h 1015290"/>
                <a:gd name="connsiteX264" fmla="*/ 6820798 w 7056784"/>
                <a:gd name="connsiteY264" fmla="*/ 453712 h 1015290"/>
                <a:gd name="connsiteX265" fmla="*/ 6869562 w 7056784"/>
                <a:gd name="connsiteY265" fmla="*/ 581590 h 1015290"/>
                <a:gd name="connsiteX266" fmla="*/ 6899945 w 7056784"/>
                <a:gd name="connsiteY266" fmla="*/ 595198 h 1015290"/>
                <a:gd name="connsiteX267" fmla="*/ 6913553 w 7056784"/>
                <a:gd name="connsiteY267" fmla="*/ 564814 h 1015290"/>
                <a:gd name="connsiteX268" fmla="*/ 6827911 w 7056784"/>
                <a:gd name="connsiteY268" fmla="*/ 340228 h 1015290"/>
                <a:gd name="connsiteX269" fmla="*/ 6798768 w 7056784"/>
                <a:gd name="connsiteY269" fmla="*/ 327052 h 1015290"/>
                <a:gd name="connsiteX270" fmla="*/ 6008230 w 7056784"/>
                <a:gd name="connsiteY270" fmla="*/ 327052 h 1015290"/>
                <a:gd name="connsiteX271" fmla="*/ 5978138 w 7056784"/>
                <a:gd name="connsiteY271" fmla="*/ 340228 h 1015290"/>
                <a:gd name="connsiteX272" fmla="*/ 5892495 w 7056784"/>
                <a:gd name="connsiteY272" fmla="*/ 564814 h 1015290"/>
                <a:gd name="connsiteX273" fmla="*/ 5906103 w 7056784"/>
                <a:gd name="connsiteY273" fmla="*/ 595198 h 1015290"/>
                <a:gd name="connsiteX274" fmla="*/ 5936487 w 7056784"/>
                <a:gd name="connsiteY274" fmla="*/ 581590 h 1015290"/>
                <a:gd name="connsiteX275" fmla="*/ 5985251 w 7056784"/>
                <a:gd name="connsiteY275" fmla="*/ 453712 h 1015290"/>
                <a:gd name="connsiteX276" fmla="*/ 5994464 w 7056784"/>
                <a:gd name="connsiteY276" fmla="*/ 453712 h 1015290"/>
                <a:gd name="connsiteX277" fmla="*/ 5932933 w 7056784"/>
                <a:gd name="connsiteY277" fmla="*/ 701510 h 1015290"/>
                <a:gd name="connsiteX278" fmla="*/ 5994004 w 7056784"/>
                <a:gd name="connsiteY278" fmla="*/ 701510 h 1015290"/>
                <a:gd name="connsiteX279" fmla="*/ 5994004 w 7056784"/>
                <a:gd name="connsiteY279" fmla="*/ 896203 h 1015290"/>
                <a:gd name="connsiteX280" fmla="*/ 6025454 w 7056784"/>
                <a:gd name="connsiteY280" fmla="*/ 927653 h 1015290"/>
                <a:gd name="connsiteX281" fmla="*/ 6056905 w 7056784"/>
                <a:gd name="connsiteY281" fmla="*/ 896203 h 1015290"/>
                <a:gd name="connsiteX282" fmla="*/ 6056905 w 7056784"/>
                <a:gd name="connsiteY282" fmla="*/ 701510 h 1015290"/>
                <a:gd name="connsiteX283" fmla="*/ 6071774 w 7056784"/>
                <a:gd name="connsiteY283" fmla="*/ 701510 h 1015290"/>
                <a:gd name="connsiteX284" fmla="*/ 6071774 w 7056784"/>
                <a:gd name="connsiteY284" fmla="*/ 896203 h 1015290"/>
                <a:gd name="connsiteX285" fmla="*/ 6103224 w 7056784"/>
                <a:gd name="connsiteY285" fmla="*/ 927653 h 1015290"/>
                <a:gd name="connsiteX286" fmla="*/ 6134674 w 7056784"/>
                <a:gd name="connsiteY286" fmla="*/ 896203 h 1015290"/>
                <a:gd name="connsiteX287" fmla="*/ 6134674 w 7056784"/>
                <a:gd name="connsiteY287" fmla="*/ 701510 h 1015290"/>
                <a:gd name="connsiteX288" fmla="*/ 6195485 w 7056784"/>
                <a:gd name="connsiteY288" fmla="*/ 701510 h 1015290"/>
                <a:gd name="connsiteX289" fmla="*/ 6133954 w 7056784"/>
                <a:gd name="connsiteY289" fmla="*/ 453712 h 1015290"/>
                <a:gd name="connsiteX290" fmla="*/ 6143458 w 7056784"/>
                <a:gd name="connsiteY290" fmla="*/ 453712 h 1015290"/>
                <a:gd name="connsiteX291" fmla="*/ 6192222 w 7056784"/>
                <a:gd name="connsiteY291" fmla="*/ 581590 h 1015290"/>
                <a:gd name="connsiteX292" fmla="*/ 6222605 w 7056784"/>
                <a:gd name="connsiteY292" fmla="*/ 595198 h 1015290"/>
                <a:gd name="connsiteX293" fmla="*/ 6236213 w 7056784"/>
                <a:gd name="connsiteY293" fmla="*/ 564814 h 1015290"/>
                <a:gd name="connsiteX294" fmla="*/ 6150571 w 7056784"/>
                <a:gd name="connsiteY294" fmla="*/ 340228 h 1015290"/>
                <a:gd name="connsiteX295" fmla="*/ 6121428 w 7056784"/>
                <a:gd name="connsiteY295" fmla="*/ 327052 h 1015290"/>
                <a:gd name="connsiteX296" fmla="*/ 4653544 w 7056784"/>
                <a:gd name="connsiteY296" fmla="*/ 327052 h 1015290"/>
                <a:gd name="connsiteX297" fmla="*/ 4623452 w 7056784"/>
                <a:gd name="connsiteY297" fmla="*/ 340228 h 1015290"/>
                <a:gd name="connsiteX298" fmla="*/ 4537809 w 7056784"/>
                <a:gd name="connsiteY298" fmla="*/ 564814 h 1015290"/>
                <a:gd name="connsiteX299" fmla="*/ 4551417 w 7056784"/>
                <a:gd name="connsiteY299" fmla="*/ 595198 h 1015290"/>
                <a:gd name="connsiteX300" fmla="*/ 4581801 w 7056784"/>
                <a:gd name="connsiteY300" fmla="*/ 581590 h 1015290"/>
                <a:gd name="connsiteX301" fmla="*/ 4630565 w 7056784"/>
                <a:gd name="connsiteY301" fmla="*/ 453712 h 1015290"/>
                <a:gd name="connsiteX302" fmla="*/ 4639778 w 7056784"/>
                <a:gd name="connsiteY302" fmla="*/ 453712 h 1015290"/>
                <a:gd name="connsiteX303" fmla="*/ 4578247 w 7056784"/>
                <a:gd name="connsiteY303" fmla="*/ 701510 h 1015290"/>
                <a:gd name="connsiteX304" fmla="*/ 4639318 w 7056784"/>
                <a:gd name="connsiteY304" fmla="*/ 701510 h 1015290"/>
                <a:gd name="connsiteX305" fmla="*/ 4639318 w 7056784"/>
                <a:gd name="connsiteY305" fmla="*/ 896203 h 1015290"/>
                <a:gd name="connsiteX306" fmla="*/ 4670768 w 7056784"/>
                <a:gd name="connsiteY306" fmla="*/ 927653 h 1015290"/>
                <a:gd name="connsiteX307" fmla="*/ 4702219 w 7056784"/>
                <a:gd name="connsiteY307" fmla="*/ 896203 h 1015290"/>
                <a:gd name="connsiteX308" fmla="*/ 4702219 w 7056784"/>
                <a:gd name="connsiteY308" fmla="*/ 701510 h 1015290"/>
                <a:gd name="connsiteX309" fmla="*/ 4717088 w 7056784"/>
                <a:gd name="connsiteY309" fmla="*/ 701510 h 1015290"/>
                <a:gd name="connsiteX310" fmla="*/ 4717088 w 7056784"/>
                <a:gd name="connsiteY310" fmla="*/ 896203 h 1015290"/>
                <a:gd name="connsiteX311" fmla="*/ 4748538 w 7056784"/>
                <a:gd name="connsiteY311" fmla="*/ 927653 h 1015290"/>
                <a:gd name="connsiteX312" fmla="*/ 4779988 w 7056784"/>
                <a:gd name="connsiteY312" fmla="*/ 896203 h 1015290"/>
                <a:gd name="connsiteX313" fmla="*/ 4779988 w 7056784"/>
                <a:gd name="connsiteY313" fmla="*/ 701510 h 1015290"/>
                <a:gd name="connsiteX314" fmla="*/ 4840799 w 7056784"/>
                <a:gd name="connsiteY314" fmla="*/ 701510 h 1015290"/>
                <a:gd name="connsiteX315" fmla="*/ 4779268 w 7056784"/>
                <a:gd name="connsiteY315" fmla="*/ 453712 h 1015290"/>
                <a:gd name="connsiteX316" fmla="*/ 4788772 w 7056784"/>
                <a:gd name="connsiteY316" fmla="*/ 453712 h 1015290"/>
                <a:gd name="connsiteX317" fmla="*/ 4837536 w 7056784"/>
                <a:gd name="connsiteY317" fmla="*/ 581590 h 1015290"/>
                <a:gd name="connsiteX318" fmla="*/ 4867919 w 7056784"/>
                <a:gd name="connsiteY318" fmla="*/ 595198 h 1015290"/>
                <a:gd name="connsiteX319" fmla="*/ 4881527 w 7056784"/>
                <a:gd name="connsiteY319" fmla="*/ 564814 h 1015290"/>
                <a:gd name="connsiteX320" fmla="*/ 4795885 w 7056784"/>
                <a:gd name="connsiteY320" fmla="*/ 340228 h 1015290"/>
                <a:gd name="connsiteX321" fmla="*/ 4766742 w 7056784"/>
                <a:gd name="connsiteY321" fmla="*/ 327052 h 1015290"/>
                <a:gd name="connsiteX322" fmla="*/ 3976201 w 7056784"/>
                <a:gd name="connsiteY322" fmla="*/ 327052 h 1015290"/>
                <a:gd name="connsiteX323" fmla="*/ 3946109 w 7056784"/>
                <a:gd name="connsiteY323" fmla="*/ 340228 h 1015290"/>
                <a:gd name="connsiteX324" fmla="*/ 3860466 w 7056784"/>
                <a:gd name="connsiteY324" fmla="*/ 564814 h 1015290"/>
                <a:gd name="connsiteX325" fmla="*/ 3874074 w 7056784"/>
                <a:gd name="connsiteY325" fmla="*/ 595198 h 1015290"/>
                <a:gd name="connsiteX326" fmla="*/ 3904458 w 7056784"/>
                <a:gd name="connsiteY326" fmla="*/ 581590 h 1015290"/>
                <a:gd name="connsiteX327" fmla="*/ 3953222 w 7056784"/>
                <a:gd name="connsiteY327" fmla="*/ 453712 h 1015290"/>
                <a:gd name="connsiteX328" fmla="*/ 3962435 w 7056784"/>
                <a:gd name="connsiteY328" fmla="*/ 453712 h 1015290"/>
                <a:gd name="connsiteX329" fmla="*/ 3900904 w 7056784"/>
                <a:gd name="connsiteY329" fmla="*/ 701510 h 1015290"/>
                <a:gd name="connsiteX330" fmla="*/ 3961975 w 7056784"/>
                <a:gd name="connsiteY330" fmla="*/ 701510 h 1015290"/>
                <a:gd name="connsiteX331" fmla="*/ 3961975 w 7056784"/>
                <a:gd name="connsiteY331" fmla="*/ 896203 h 1015290"/>
                <a:gd name="connsiteX332" fmla="*/ 3993425 w 7056784"/>
                <a:gd name="connsiteY332" fmla="*/ 927653 h 1015290"/>
                <a:gd name="connsiteX333" fmla="*/ 4024876 w 7056784"/>
                <a:gd name="connsiteY333" fmla="*/ 896203 h 1015290"/>
                <a:gd name="connsiteX334" fmla="*/ 4024876 w 7056784"/>
                <a:gd name="connsiteY334" fmla="*/ 701510 h 1015290"/>
                <a:gd name="connsiteX335" fmla="*/ 4039745 w 7056784"/>
                <a:gd name="connsiteY335" fmla="*/ 701510 h 1015290"/>
                <a:gd name="connsiteX336" fmla="*/ 4039745 w 7056784"/>
                <a:gd name="connsiteY336" fmla="*/ 896203 h 1015290"/>
                <a:gd name="connsiteX337" fmla="*/ 4071195 w 7056784"/>
                <a:gd name="connsiteY337" fmla="*/ 927653 h 1015290"/>
                <a:gd name="connsiteX338" fmla="*/ 4102645 w 7056784"/>
                <a:gd name="connsiteY338" fmla="*/ 896203 h 1015290"/>
                <a:gd name="connsiteX339" fmla="*/ 4102645 w 7056784"/>
                <a:gd name="connsiteY339" fmla="*/ 701510 h 1015290"/>
                <a:gd name="connsiteX340" fmla="*/ 4163456 w 7056784"/>
                <a:gd name="connsiteY340" fmla="*/ 701510 h 1015290"/>
                <a:gd name="connsiteX341" fmla="*/ 4101925 w 7056784"/>
                <a:gd name="connsiteY341" fmla="*/ 453712 h 1015290"/>
                <a:gd name="connsiteX342" fmla="*/ 4111429 w 7056784"/>
                <a:gd name="connsiteY342" fmla="*/ 453712 h 1015290"/>
                <a:gd name="connsiteX343" fmla="*/ 4160193 w 7056784"/>
                <a:gd name="connsiteY343" fmla="*/ 581590 h 1015290"/>
                <a:gd name="connsiteX344" fmla="*/ 4190576 w 7056784"/>
                <a:gd name="connsiteY344" fmla="*/ 595198 h 1015290"/>
                <a:gd name="connsiteX345" fmla="*/ 4204184 w 7056784"/>
                <a:gd name="connsiteY345" fmla="*/ 564814 h 1015290"/>
                <a:gd name="connsiteX346" fmla="*/ 4118542 w 7056784"/>
                <a:gd name="connsiteY346" fmla="*/ 340228 h 1015290"/>
                <a:gd name="connsiteX347" fmla="*/ 4089399 w 7056784"/>
                <a:gd name="connsiteY347" fmla="*/ 327052 h 1015290"/>
                <a:gd name="connsiteX348" fmla="*/ 3298858 w 7056784"/>
                <a:gd name="connsiteY348" fmla="*/ 327052 h 1015290"/>
                <a:gd name="connsiteX349" fmla="*/ 3268766 w 7056784"/>
                <a:gd name="connsiteY349" fmla="*/ 340228 h 1015290"/>
                <a:gd name="connsiteX350" fmla="*/ 3183123 w 7056784"/>
                <a:gd name="connsiteY350" fmla="*/ 564814 h 1015290"/>
                <a:gd name="connsiteX351" fmla="*/ 3196731 w 7056784"/>
                <a:gd name="connsiteY351" fmla="*/ 595198 h 1015290"/>
                <a:gd name="connsiteX352" fmla="*/ 3227115 w 7056784"/>
                <a:gd name="connsiteY352" fmla="*/ 581590 h 1015290"/>
                <a:gd name="connsiteX353" fmla="*/ 3275879 w 7056784"/>
                <a:gd name="connsiteY353" fmla="*/ 453712 h 1015290"/>
                <a:gd name="connsiteX354" fmla="*/ 3285092 w 7056784"/>
                <a:gd name="connsiteY354" fmla="*/ 453712 h 1015290"/>
                <a:gd name="connsiteX355" fmla="*/ 3223561 w 7056784"/>
                <a:gd name="connsiteY355" fmla="*/ 701510 h 1015290"/>
                <a:gd name="connsiteX356" fmla="*/ 3284632 w 7056784"/>
                <a:gd name="connsiteY356" fmla="*/ 701510 h 1015290"/>
                <a:gd name="connsiteX357" fmla="*/ 3284632 w 7056784"/>
                <a:gd name="connsiteY357" fmla="*/ 896203 h 1015290"/>
                <a:gd name="connsiteX358" fmla="*/ 3316082 w 7056784"/>
                <a:gd name="connsiteY358" fmla="*/ 927653 h 1015290"/>
                <a:gd name="connsiteX359" fmla="*/ 3347533 w 7056784"/>
                <a:gd name="connsiteY359" fmla="*/ 896203 h 1015290"/>
                <a:gd name="connsiteX360" fmla="*/ 3347533 w 7056784"/>
                <a:gd name="connsiteY360" fmla="*/ 701510 h 1015290"/>
                <a:gd name="connsiteX361" fmla="*/ 3362402 w 7056784"/>
                <a:gd name="connsiteY361" fmla="*/ 701510 h 1015290"/>
                <a:gd name="connsiteX362" fmla="*/ 3362402 w 7056784"/>
                <a:gd name="connsiteY362" fmla="*/ 896203 h 1015290"/>
                <a:gd name="connsiteX363" fmla="*/ 3393852 w 7056784"/>
                <a:gd name="connsiteY363" fmla="*/ 927653 h 1015290"/>
                <a:gd name="connsiteX364" fmla="*/ 3425302 w 7056784"/>
                <a:gd name="connsiteY364" fmla="*/ 896203 h 1015290"/>
                <a:gd name="connsiteX365" fmla="*/ 3425302 w 7056784"/>
                <a:gd name="connsiteY365" fmla="*/ 701510 h 1015290"/>
                <a:gd name="connsiteX366" fmla="*/ 3486113 w 7056784"/>
                <a:gd name="connsiteY366" fmla="*/ 701510 h 1015290"/>
                <a:gd name="connsiteX367" fmla="*/ 3424582 w 7056784"/>
                <a:gd name="connsiteY367" fmla="*/ 453712 h 1015290"/>
                <a:gd name="connsiteX368" fmla="*/ 3434086 w 7056784"/>
                <a:gd name="connsiteY368" fmla="*/ 453712 h 1015290"/>
                <a:gd name="connsiteX369" fmla="*/ 3482850 w 7056784"/>
                <a:gd name="connsiteY369" fmla="*/ 581590 h 1015290"/>
                <a:gd name="connsiteX370" fmla="*/ 3513233 w 7056784"/>
                <a:gd name="connsiteY370" fmla="*/ 595198 h 1015290"/>
                <a:gd name="connsiteX371" fmla="*/ 3526841 w 7056784"/>
                <a:gd name="connsiteY371" fmla="*/ 564814 h 1015290"/>
                <a:gd name="connsiteX372" fmla="*/ 3441199 w 7056784"/>
                <a:gd name="connsiteY372" fmla="*/ 340228 h 1015290"/>
                <a:gd name="connsiteX373" fmla="*/ 3412056 w 7056784"/>
                <a:gd name="connsiteY373" fmla="*/ 327052 h 1015290"/>
                <a:gd name="connsiteX374" fmla="*/ 2621516 w 7056784"/>
                <a:gd name="connsiteY374" fmla="*/ 327052 h 1015290"/>
                <a:gd name="connsiteX375" fmla="*/ 2591423 w 7056784"/>
                <a:gd name="connsiteY375" fmla="*/ 340228 h 1015290"/>
                <a:gd name="connsiteX376" fmla="*/ 2505780 w 7056784"/>
                <a:gd name="connsiteY376" fmla="*/ 564814 h 1015290"/>
                <a:gd name="connsiteX377" fmla="*/ 2519389 w 7056784"/>
                <a:gd name="connsiteY377" fmla="*/ 595198 h 1015290"/>
                <a:gd name="connsiteX378" fmla="*/ 2549772 w 7056784"/>
                <a:gd name="connsiteY378" fmla="*/ 581590 h 1015290"/>
                <a:gd name="connsiteX379" fmla="*/ 2598536 w 7056784"/>
                <a:gd name="connsiteY379" fmla="*/ 453712 h 1015290"/>
                <a:gd name="connsiteX380" fmla="*/ 2607749 w 7056784"/>
                <a:gd name="connsiteY380" fmla="*/ 453712 h 1015290"/>
                <a:gd name="connsiteX381" fmla="*/ 2546218 w 7056784"/>
                <a:gd name="connsiteY381" fmla="*/ 701510 h 1015290"/>
                <a:gd name="connsiteX382" fmla="*/ 2607289 w 7056784"/>
                <a:gd name="connsiteY382" fmla="*/ 701510 h 1015290"/>
                <a:gd name="connsiteX383" fmla="*/ 2607289 w 7056784"/>
                <a:gd name="connsiteY383" fmla="*/ 896203 h 1015290"/>
                <a:gd name="connsiteX384" fmla="*/ 2638740 w 7056784"/>
                <a:gd name="connsiteY384" fmla="*/ 927653 h 1015290"/>
                <a:gd name="connsiteX385" fmla="*/ 2670190 w 7056784"/>
                <a:gd name="connsiteY385" fmla="*/ 896203 h 1015290"/>
                <a:gd name="connsiteX386" fmla="*/ 2670190 w 7056784"/>
                <a:gd name="connsiteY386" fmla="*/ 701510 h 1015290"/>
                <a:gd name="connsiteX387" fmla="*/ 2685059 w 7056784"/>
                <a:gd name="connsiteY387" fmla="*/ 701510 h 1015290"/>
                <a:gd name="connsiteX388" fmla="*/ 2685059 w 7056784"/>
                <a:gd name="connsiteY388" fmla="*/ 896203 h 1015290"/>
                <a:gd name="connsiteX389" fmla="*/ 2716509 w 7056784"/>
                <a:gd name="connsiteY389" fmla="*/ 927653 h 1015290"/>
                <a:gd name="connsiteX390" fmla="*/ 2747959 w 7056784"/>
                <a:gd name="connsiteY390" fmla="*/ 896203 h 1015290"/>
                <a:gd name="connsiteX391" fmla="*/ 2747959 w 7056784"/>
                <a:gd name="connsiteY391" fmla="*/ 701510 h 1015290"/>
                <a:gd name="connsiteX392" fmla="*/ 2808770 w 7056784"/>
                <a:gd name="connsiteY392" fmla="*/ 701510 h 1015290"/>
                <a:gd name="connsiteX393" fmla="*/ 2747240 w 7056784"/>
                <a:gd name="connsiteY393" fmla="*/ 453712 h 1015290"/>
                <a:gd name="connsiteX394" fmla="*/ 2756743 w 7056784"/>
                <a:gd name="connsiteY394" fmla="*/ 453712 h 1015290"/>
                <a:gd name="connsiteX395" fmla="*/ 2805507 w 7056784"/>
                <a:gd name="connsiteY395" fmla="*/ 581590 h 1015290"/>
                <a:gd name="connsiteX396" fmla="*/ 2835890 w 7056784"/>
                <a:gd name="connsiteY396" fmla="*/ 595198 h 1015290"/>
                <a:gd name="connsiteX397" fmla="*/ 2849498 w 7056784"/>
                <a:gd name="connsiteY397" fmla="*/ 564814 h 1015290"/>
                <a:gd name="connsiteX398" fmla="*/ 2763856 w 7056784"/>
                <a:gd name="connsiteY398" fmla="*/ 340228 h 1015290"/>
                <a:gd name="connsiteX399" fmla="*/ 2734713 w 7056784"/>
                <a:gd name="connsiteY399" fmla="*/ 327052 h 1015290"/>
                <a:gd name="connsiteX400" fmla="*/ 1944172 w 7056784"/>
                <a:gd name="connsiteY400" fmla="*/ 327052 h 1015290"/>
                <a:gd name="connsiteX401" fmla="*/ 1914080 w 7056784"/>
                <a:gd name="connsiteY401" fmla="*/ 340228 h 1015290"/>
                <a:gd name="connsiteX402" fmla="*/ 1828438 w 7056784"/>
                <a:gd name="connsiteY402" fmla="*/ 564814 h 1015290"/>
                <a:gd name="connsiteX403" fmla="*/ 1842046 w 7056784"/>
                <a:gd name="connsiteY403" fmla="*/ 595198 h 1015290"/>
                <a:gd name="connsiteX404" fmla="*/ 1872429 w 7056784"/>
                <a:gd name="connsiteY404" fmla="*/ 581590 h 1015290"/>
                <a:gd name="connsiteX405" fmla="*/ 1921193 w 7056784"/>
                <a:gd name="connsiteY405" fmla="*/ 453712 h 1015290"/>
                <a:gd name="connsiteX406" fmla="*/ 1930406 w 7056784"/>
                <a:gd name="connsiteY406" fmla="*/ 453712 h 1015290"/>
                <a:gd name="connsiteX407" fmla="*/ 1868875 w 7056784"/>
                <a:gd name="connsiteY407" fmla="*/ 701510 h 1015290"/>
                <a:gd name="connsiteX408" fmla="*/ 1929946 w 7056784"/>
                <a:gd name="connsiteY408" fmla="*/ 701510 h 1015290"/>
                <a:gd name="connsiteX409" fmla="*/ 1929946 w 7056784"/>
                <a:gd name="connsiteY409" fmla="*/ 896203 h 1015290"/>
                <a:gd name="connsiteX410" fmla="*/ 1961397 w 7056784"/>
                <a:gd name="connsiteY410" fmla="*/ 927653 h 1015290"/>
                <a:gd name="connsiteX411" fmla="*/ 1992846 w 7056784"/>
                <a:gd name="connsiteY411" fmla="*/ 896203 h 1015290"/>
                <a:gd name="connsiteX412" fmla="*/ 1992846 w 7056784"/>
                <a:gd name="connsiteY412" fmla="*/ 701510 h 1015290"/>
                <a:gd name="connsiteX413" fmla="*/ 2007716 w 7056784"/>
                <a:gd name="connsiteY413" fmla="*/ 701510 h 1015290"/>
                <a:gd name="connsiteX414" fmla="*/ 2007716 w 7056784"/>
                <a:gd name="connsiteY414" fmla="*/ 896203 h 1015290"/>
                <a:gd name="connsiteX415" fmla="*/ 2039166 w 7056784"/>
                <a:gd name="connsiteY415" fmla="*/ 927653 h 1015290"/>
                <a:gd name="connsiteX416" fmla="*/ 2070616 w 7056784"/>
                <a:gd name="connsiteY416" fmla="*/ 896203 h 1015290"/>
                <a:gd name="connsiteX417" fmla="*/ 2070616 w 7056784"/>
                <a:gd name="connsiteY417" fmla="*/ 701510 h 1015290"/>
                <a:gd name="connsiteX418" fmla="*/ 2131427 w 7056784"/>
                <a:gd name="connsiteY418" fmla="*/ 701510 h 1015290"/>
                <a:gd name="connsiteX419" fmla="*/ 2069896 w 7056784"/>
                <a:gd name="connsiteY419" fmla="*/ 453712 h 1015290"/>
                <a:gd name="connsiteX420" fmla="*/ 2079400 w 7056784"/>
                <a:gd name="connsiteY420" fmla="*/ 453712 h 1015290"/>
                <a:gd name="connsiteX421" fmla="*/ 2128164 w 7056784"/>
                <a:gd name="connsiteY421" fmla="*/ 581590 h 1015290"/>
                <a:gd name="connsiteX422" fmla="*/ 2158547 w 7056784"/>
                <a:gd name="connsiteY422" fmla="*/ 595198 h 1015290"/>
                <a:gd name="connsiteX423" fmla="*/ 2172155 w 7056784"/>
                <a:gd name="connsiteY423" fmla="*/ 564814 h 1015290"/>
                <a:gd name="connsiteX424" fmla="*/ 2086513 w 7056784"/>
                <a:gd name="connsiteY424" fmla="*/ 340228 h 1015290"/>
                <a:gd name="connsiteX425" fmla="*/ 2057371 w 7056784"/>
                <a:gd name="connsiteY425" fmla="*/ 327052 h 1015290"/>
                <a:gd name="connsiteX426" fmla="*/ 1266829 w 7056784"/>
                <a:gd name="connsiteY426" fmla="*/ 327052 h 1015290"/>
                <a:gd name="connsiteX427" fmla="*/ 1236737 w 7056784"/>
                <a:gd name="connsiteY427" fmla="*/ 340228 h 1015290"/>
                <a:gd name="connsiteX428" fmla="*/ 1151095 w 7056784"/>
                <a:gd name="connsiteY428" fmla="*/ 564814 h 1015290"/>
                <a:gd name="connsiteX429" fmla="*/ 1164703 w 7056784"/>
                <a:gd name="connsiteY429" fmla="*/ 595198 h 1015290"/>
                <a:gd name="connsiteX430" fmla="*/ 1195086 w 7056784"/>
                <a:gd name="connsiteY430" fmla="*/ 581590 h 1015290"/>
                <a:gd name="connsiteX431" fmla="*/ 1243850 w 7056784"/>
                <a:gd name="connsiteY431" fmla="*/ 453712 h 1015290"/>
                <a:gd name="connsiteX432" fmla="*/ 1253063 w 7056784"/>
                <a:gd name="connsiteY432" fmla="*/ 453712 h 1015290"/>
                <a:gd name="connsiteX433" fmla="*/ 1191532 w 7056784"/>
                <a:gd name="connsiteY433" fmla="*/ 701510 h 1015290"/>
                <a:gd name="connsiteX434" fmla="*/ 1252603 w 7056784"/>
                <a:gd name="connsiteY434" fmla="*/ 701510 h 1015290"/>
                <a:gd name="connsiteX435" fmla="*/ 1252603 w 7056784"/>
                <a:gd name="connsiteY435" fmla="*/ 896203 h 1015290"/>
                <a:gd name="connsiteX436" fmla="*/ 1284054 w 7056784"/>
                <a:gd name="connsiteY436" fmla="*/ 927653 h 1015290"/>
                <a:gd name="connsiteX437" fmla="*/ 1315503 w 7056784"/>
                <a:gd name="connsiteY437" fmla="*/ 896203 h 1015290"/>
                <a:gd name="connsiteX438" fmla="*/ 1315503 w 7056784"/>
                <a:gd name="connsiteY438" fmla="*/ 701510 h 1015290"/>
                <a:gd name="connsiteX439" fmla="*/ 1330373 w 7056784"/>
                <a:gd name="connsiteY439" fmla="*/ 701510 h 1015290"/>
                <a:gd name="connsiteX440" fmla="*/ 1330373 w 7056784"/>
                <a:gd name="connsiteY440" fmla="*/ 896203 h 1015290"/>
                <a:gd name="connsiteX441" fmla="*/ 1361823 w 7056784"/>
                <a:gd name="connsiteY441" fmla="*/ 927653 h 1015290"/>
                <a:gd name="connsiteX442" fmla="*/ 1393273 w 7056784"/>
                <a:gd name="connsiteY442" fmla="*/ 896203 h 1015290"/>
                <a:gd name="connsiteX443" fmla="*/ 1393273 w 7056784"/>
                <a:gd name="connsiteY443" fmla="*/ 701510 h 1015290"/>
                <a:gd name="connsiteX444" fmla="*/ 1454084 w 7056784"/>
                <a:gd name="connsiteY444" fmla="*/ 701510 h 1015290"/>
                <a:gd name="connsiteX445" fmla="*/ 1392554 w 7056784"/>
                <a:gd name="connsiteY445" fmla="*/ 453712 h 1015290"/>
                <a:gd name="connsiteX446" fmla="*/ 1402057 w 7056784"/>
                <a:gd name="connsiteY446" fmla="*/ 453712 h 1015290"/>
                <a:gd name="connsiteX447" fmla="*/ 1450821 w 7056784"/>
                <a:gd name="connsiteY447" fmla="*/ 581590 h 1015290"/>
                <a:gd name="connsiteX448" fmla="*/ 1481205 w 7056784"/>
                <a:gd name="connsiteY448" fmla="*/ 595198 h 1015290"/>
                <a:gd name="connsiteX449" fmla="*/ 1494812 w 7056784"/>
                <a:gd name="connsiteY449" fmla="*/ 564814 h 1015290"/>
                <a:gd name="connsiteX450" fmla="*/ 1409170 w 7056784"/>
                <a:gd name="connsiteY450" fmla="*/ 340228 h 1015290"/>
                <a:gd name="connsiteX451" fmla="*/ 1380027 w 7056784"/>
                <a:gd name="connsiteY451" fmla="*/ 327052 h 1015290"/>
                <a:gd name="connsiteX452" fmla="*/ 194031 w 7056784"/>
                <a:gd name="connsiteY452" fmla="*/ 317426 h 1015290"/>
                <a:gd name="connsiteX453" fmla="*/ 141680 w 7056784"/>
                <a:gd name="connsiteY453" fmla="*/ 369777 h 1015290"/>
                <a:gd name="connsiteX454" fmla="*/ 141680 w 7056784"/>
                <a:gd name="connsiteY454" fmla="*/ 436984 h 1015290"/>
                <a:gd name="connsiteX455" fmla="*/ 141680 w 7056784"/>
                <a:gd name="connsiteY455" fmla="*/ 562763 h 1015290"/>
                <a:gd name="connsiteX456" fmla="*/ 168587 w 7056784"/>
                <a:gd name="connsiteY456" fmla="*/ 589670 h 1015290"/>
                <a:gd name="connsiteX457" fmla="*/ 195494 w 7056784"/>
                <a:gd name="connsiteY457" fmla="*/ 562763 h 1015290"/>
                <a:gd name="connsiteX458" fmla="*/ 195494 w 7056784"/>
                <a:gd name="connsiteY458" fmla="*/ 436984 h 1015290"/>
                <a:gd name="connsiteX459" fmla="*/ 203500 w 7056784"/>
                <a:gd name="connsiteY459" fmla="*/ 436984 h 1015290"/>
                <a:gd name="connsiteX460" fmla="*/ 202186 w 7056784"/>
                <a:gd name="connsiteY460" fmla="*/ 876601 h 1015290"/>
                <a:gd name="connsiteX461" fmla="*/ 235816 w 7056784"/>
                <a:gd name="connsiteY461" fmla="*/ 910231 h 1015290"/>
                <a:gd name="connsiteX462" fmla="*/ 269445 w 7056784"/>
                <a:gd name="connsiteY462" fmla="*/ 876601 h 1015290"/>
                <a:gd name="connsiteX463" fmla="*/ 269445 w 7056784"/>
                <a:gd name="connsiteY463" fmla="*/ 607822 h 1015290"/>
                <a:gd name="connsiteX464" fmla="*/ 289623 w 7056784"/>
                <a:gd name="connsiteY464" fmla="*/ 607822 h 1015290"/>
                <a:gd name="connsiteX465" fmla="*/ 289623 w 7056784"/>
                <a:gd name="connsiteY465" fmla="*/ 876602 h 1015290"/>
                <a:gd name="connsiteX466" fmla="*/ 323252 w 7056784"/>
                <a:gd name="connsiteY466" fmla="*/ 910231 h 1015290"/>
                <a:gd name="connsiteX467" fmla="*/ 356882 w 7056784"/>
                <a:gd name="connsiteY467" fmla="*/ 876602 h 1015290"/>
                <a:gd name="connsiteX468" fmla="*/ 358196 w 7056784"/>
                <a:gd name="connsiteY468" fmla="*/ 436984 h 1015290"/>
                <a:gd name="connsiteX469" fmla="*/ 366203 w 7056784"/>
                <a:gd name="connsiteY469" fmla="*/ 436984 h 1015290"/>
                <a:gd name="connsiteX470" fmla="*/ 366203 w 7056784"/>
                <a:gd name="connsiteY470" fmla="*/ 562763 h 1015290"/>
                <a:gd name="connsiteX471" fmla="*/ 393110 w 7056784"/>
                <a:gd name="connsiteY471" fmla="*/ 589670 h 1015290"/>
                <a:gd name="connsiteX472" fmla="*/ 420016 w 7056784"/>
                <a:gd name="connsiteY472" fmla="*/ 562763 h 1015290"/>
                <a:gd name="connsiteX473" fmla="*/ 420016 w 7056784"/>
                <a:gd name="connsiteY473" fmla="*/ 418832 h 1015290"/>
                <a:gd name="connsiteX474" fmla="*/ 420016 w 7056784"/>
                <a:gd name="connsiteY474" fmla="*/ 369777 h 1015290"/>
                <a:gd name="connsiteX475" fmla="*/ 367665 w 7056784"/>
                <a:gd name="connsiteY475" fmla="*/ 317426 h 1015290"/>
                <a:gd name="connsiteX476" fmla="*/ 563396 w 7056784"/>
                <a:gd name="connsiteY476" fmla="*/ 316398 h 1015290"/>
                <a:gd name="connsiteX477" fmla="*/ 533303 w 7056784"/>
                <a:gd name="connsiteY477" fmla="*/ 329574 h 1015290"/>
                <a:gd name="connsiteX478" fmla="*/ 447661 w 7056784"/>
                <a:gd name="connsiteY478" fmla="*/ 554160 h 1015290"/>
                <a:gd name="connsiteX479" fmla="*/ 461269 w 7056784"/>
                <a:gd name="connsiteY479" fmla="*/ 584544 h 1015290"/>
                <a:gd name="connsiteX480" fmla="*/ 491653 w 7056784"/>
                <a:gd name="connsiteY480" fmla="*/ 570936 h 1015290"/>
                <a:gd name="connsiteX481" fmla="*/ 540417 w 7056784"/>
                <a:gd name="connsiteY481" fmla="*/ 443058 h 1015290"/>
                <a:gd name="connsiteX482" fmla="*/ 549629 w 7056784"/>
                <a:gd name="connsiteY482" fmla="*/ 443058 h 1015290"/>
                <a:gd name="connsiteX483" fmla="*/ 488099 w 7056784"/>
                <a:gd name="connsiteY483" fmla="*/ 690856 h 1015290"/>
                <a:gd name="connsiteX484" fmla="*/ 549170 w 7056784"/>
                <a:gd name="connsiteY484" fmla="*/ 690856 h 1015290"/>
                <a:gd name="connsiteX485" fmla="*/ 549170 w 7056784"/>
                <a:gd name="connsiteY485" fmla="*/ 885549 h 1015290"/>
                <a:gd name="connsiteX486" fmla="*/ 580620 w 7056784"/>
                <a:gd name="connsiteY486" fmla="*/ 916999 h 1015290"/>
                <a:gd name="connsiteX487" fmla="*/ 612070 w 7056784"/>
                <a:gd name="connsiteY487" fmla="*/ 885549 h 1015290"/>
                <a:gd name="connsiteX488" fmla="*/ 612070 w 7056784"/>
                <a:gd name="connsiteY488" fmla="*/ 690856 h 1015290"/>
                <a:gd name="connsiteX489" fmla="*/ 626939 w 7056784"/>
                <a:gd name="connsiteY489" fmla="*/ 690856 h 1015290"/>
                <a:gd name="connsiteX490" fmla="*/ 626939 w 7056784"/>
                <a:gd name="connsiteY490" fmla="*/ 885549 h 1015290"/>
                <a:gd name="connsiteX491" fmla="*/ 658390 w 7056784"/>
                <a:gd name="connsiteY491" fmla="*/ 916999 h 1015290"/>
                <a:gd name="connsiteX492" fmla="*/ 689840 w 7056784"/>
                <a:gd name="connsiteY492" fmla="*/ 885549 h 1015290"/>
                <a:gd name="connsiteX493" fmla="*/ 689840 w 7056784"/>
                <a:gd name="connsiteY493" fmla="*/ 690856 h 1015290"/>
                <a:gd name="connsiteX494" fmla="*/ 750650 w 7056784"/>
                <a:gd name="connsiteY494" fmla="*/ 690856 h 1015290"/>
                <a:gd name="connsiteX495" fmla="*/ 689120 w 7056784"/>
                <a:gd name="connsiteY495" fmla="*/ 443058 h 1015290"/>
                <a:gd name="connsiteX496" fmla="*/ 698623 w 7056784"/>
                <a:gd name="connsiteY496" fmla="*/ 443058 h 1015290"/>
                <a:gd name="connsiteX497" fmla="*/ 747387 w 7056784"/>
                <a:gd name="connsiteY497" fmla="*/ 570936 h 1015290"/>
                <a:gd name="connsiteX498" fmla="*/ 777771 w 7056784"/>
                <a:gd name="connsiteY498" fmla="*/ 584544 h 1015290"/>
                <a:gd name="connsiteX499" fmla="*/ 791379 w 7056784"/>
                <a:gd name="connsiteY499" fmla="*/ 554160 h 1015290"/>
                <a:gd name="connsiteX500" fmla="*/ 705737 w 7056784"/>
                <a:gd name="connsiteY500" fmla="*/ 329574 h 1015290"/>
                <a:gd name="connsiteX501" fmla="*/ 676594 w 7056784"/>
                <a:gd name="connsiteY501" fmla="*/ 316398 h 1015290"/>
                <a:gd name="connsiteX502" fmla="*/ 5387486 w 7056784"/>
                <a:gd name="connsiteY502" fmla="*/ 187817 h 1015290"/>
                <a:gd name="connsiteX503" fmla="*/ 5326953 w 7056784"/>
                <a:gd name="connsiteY503" fmla="*/ 248350 h 1015290"/>
                <a:gd name="connsiteX504" fmla="*/ 5387486 w 7056784"/>
                <a:gd name="connsiteY504" fmla="*/ 308884 h 1015290"/>
                <a:gd name="connsiteX505" fmla="*/ 5448020 w 7056784"/>
                <a:gd name="connsiteY505" fmla="*/ 248350 h 1015290"/>
                <a:gd name="connsiteX506" fmla="*/ 5387486 w 7056784"/>
                <a:gd name="connsiteY506" fmla="*/ 187817 h 1015290"/>
                <a:gd name="connsiteX507" fmla="*/ 6742169 w 7056784"/>
                <a:gd name="connsiteY507" fmla="*/ 187816 h 1015290"/>
                <a:gd name="connsiteX508" fmla="*/ 6681636 w 7056784"/>
                <a:gd name="connsiteY508" fmla="*/ 248349 h 1015290"/>
                <a:gd name="connsiteX509" fmla="*/ 6742169 w 7056784"/>
                <a:gd name="connsiteY509" fmla="*/ 308883 h 1015290"/>
                <a:gd name="connsiteX510" fmla="*/ 6802703 w 7056784"/>
                <a:gd name="connsiteY510" fmla="*/ 248349 h 1015290"/>
                <a:gd name="connsiteX511" fmla="*/ 6742169 w 7056784"/>
                <a:gd name="connsiteY511" fmla="*/ 187816 h 1015290"/>
                <a:gd name="connsiteX512" fmla="*/ 6403025 w 7056784"/>
                <a:gd name="connsiteY512" fmla="*/ 187816 h 1015290"/>
                <a:gd name="connsiteX513" fmla="*/ 6340005 w 7056784"/>
                <a:gd name="connsiteY513" fmla="*/ 250836 h 1015290"/>
                <a:gd name="connsiteX514" fmla="*/ 6403025 w 7056784"/>
                <a:gd name="connsiteY514" fmla="*/ 313856 h 1015290"/>
                <a:gd name="connsiteX515" fmla="*/ 6466045 w 7056784"/>
                <a:gd name="connsiteY515" fmla="*/ 250836 h 1015290"/>
                <a:gd name="connsiteX516" fmla="*/ 6403025 w 7056784"/>
                <a:gd name="connsiteY516" fmla="*/ 187816 h 1015290"/>
                <a:gd name="connsiteX517" fmla="*/ 6064829 w 7056784"/>
                <a:gd name="connsiteY517" fmla="*/ 187816 h 1015290"/>
                <a:gd name="connsiteX518" fmla="*/ 6004296 w 7056784"/>
                <a:gd name="connsiteY518" fmla="*/ 248349 h 1015290"/>
                <a:gd name="connsiteX519" fmla="*/ 6064829 w 7056784"/>
                <a:gd name="connsiteY519" fmla="*/ 308883 h 1015290"/>
                <a:gd name="connsiteX520" fmla="*/ 6125363 w 7056784"/>
                <a:gd name="connsiteY520" fmla="*/ 248349 h 1015290"/>
                <a:gd name="connsiteX521" fmla="*/ 6064829 w 7056784"/>
                <a:gd name="connsiteY521" fmla="*/ 187816 h 1015290"/>
                <a:gd name="connsiteX522" fmla="*/ 5725682 w 7056784"/>
                <a:gd name="connsiteY522" fmla="*/ 187816 h 1015290"/>
                <a:gd name="connsiteX523" fmla="*/ 5662662 w 7056784"/>
                <a:gd name="connsiteY523" fmla="*/ 250836 h 1015290"/>
                <a:gd name="connsiteX524" fmla="*/ 5725682 w 7056784"/>
                <a:gd name="connsiteY524" fmla="*/ 313856 h 1015290"/>
                <a:gd name="connsiteX525" fmla="*/ 5788702 w 7056784"/>
                <a:gd name="connsiteY525" fmla="*/ 250836 h 1015290"/>
                <a:gd name="connsiteX526" fmla="*/ 5725682 w 7056784"/>
                <a:gd name="connsiteY526" fmla="*/ 187816 h 1015290"/>
                <a:gd name="connsiteX527" fmla="*/ 5048339 w 7056784"/>
                <a:gd name="connsiteY527" fmla="*/ 187816 h 1015290"/>
                <a:gd name="connsiteX528" fmla="*/ 4985319 w 7056784"/>
                <a:gd name="connsiteY528" fmla="*/ 250836 h 1015290"/>
                <a:gd name="connsiteX529" fmla="*/ 5048339 w 7056784"/>
                <a:gd name="connsiteY529" fmla="*/ 313856 h 1015290"/>
                <a:gd name="connsiteX530" fmla="*/ 5111359 w 7056784"/>
                <a:gd name="connsiteY530" fmla="*/ 250836 h 1015290"/>
                <a:gd name="connsiteX531" fmla="*/ 5048339 w 7056784"/>
                <a:gd name="connsiteY531" fmla="*/ 187816 h 1015290"/>
                <a:gd name="connsiteX532" fmla="*/ 4710143 w 7056784"/>
                <a:gd name="connsiteY532" fmla="*/ 187816 h 1015290"/>
                <a:gd name="connsiteX533" fmla="*/ 4649610 w 7056784"/>
                <a:gd name="connsiteY533" fmla="*/ 248349 h 1015290"/>
                <a:gd name="connsiteX534" fmla="*/ 4710143 w 7056784"/>
                <a:gd name="connsiteY534" fmla="*/ 308883 h 1015290"/>
                <a:gd name="connsiteX535" fmla="*/ 4770677 w 7056784"/>
                <a:gd name="connsiteY535" fmla="*/ 248349 h 1015290"/>
                <a:gd name="connsiteX536" fmla="*/ 4710143 w 7056784"/>
                <a:gd name="connsiteY536" fmla="*/ 187816 h 1015290"/>
                <a:gd name="connsiteX537" fmla="*/ 4370996 w 7056784"/>
                <a:gd name="connsiteY537" fmla="*/ 187816 h 1015290"/>
                <a:gd name="connsiteX538" fmla="*/ 4307976 w 7056784"/>
                <a:gd name="connsiteY538" fmla="*/ 250836 h 1015290"/>
                <a:gd name="connsiteX539" fmla="*/ 4370996 w 7056784"/>
                <a:gd name="connsiteY539" fmla="*/ 313856 h 1015290"/>
                <a:gd name="connsiteX540" fmla="*/ 4434016 w 7056784"/>
                <a:gd name="connsiteY540" fmla="*/ 250836 h 1015290"/>
                <a:gd name="connsiteX541" fmla="*/ 4370996 w 7056784"/>
                <a:gd name="connsiteY541" fmla="*/ 187816 h 1015290"/>
                <a:gd name="connsiteX542" fmla="*/ 4032800 w 7056784"/>
                <a:gd name="connsiteY542" fmla="*/ 187816 h 1015290"/>
                <a:gd name="connsiteX543" fmla="*/ 3972267 w 7056784"/>
                <a:gd name="connsiteY543" fmla="*/ 248349 h 1015290"/>
                <a:gd name="connsiteX544" fmla="*/ 4032800 w 7056784"/>
                <a:gd name="connsiteY544" fmla="*/ 308883 h 1015290"/>
                <a:gd name="connsiteX545" fmla="*/ 4093334 w 7056784"/>
                <a:gd name="connsiteY545" fmla="*/ 248349 h 1015290"/>
                <a:gd name="connsiteX546" fmla="*/ 4032800 w 7056784"/>
                <a:gd name="connsiteY546" fmla="*/ 187816 h 1015290"/>
                <a:gd name="connsiteX547" fmla="*/ 3693653 w 7056784"/>
                <a:gd name="connsiteY547" fmla="*/ 187816 h 1015290"/>
                <a:gd name="connsiteX548" fmla="*/ 3630633 w 7056784"/>
                <a:gd name="connsiteY548" fmla="*/ 250836 h 1015290"/>
                <a:gd name="connsiteX549" fmla="*/ 3693653 w 7056784"/>
                <a:gd name="connsiteY549" fmla="*/ 313856 h 1015290"/>
                <a:gd name="connsiteX550" fmla="*/ 3756673 w 7056784"/>
                <a:gd name="connsiteY550" fmla="*/ 250836 h 1015290"/>
                <a:gd name="connsiteX551" fmla="*/ 3693653 w 7056784"/>
                <a:gd name="connsiteY551" fmla="*/ 187816 h 1015290"/>
                <a:gd name="connsiteX552" fmla="*/ 3355457 w 7056784"/>
                <a:gd name="connsiteY552" fmla="*/ 187816 h 1015290"/>
                <a:gd name="connsiteX553" fmla="*/ 3294924 w 7056784"/>
                <a:gd name="connsiteY553" fmla="*/ 248349 h 1015290"/>
                <a:gd name="connsiteX554" fmla="*/ 3355457 w 7056784"/>
                <a:gd name="connsiteY554" fmla="*/ 308883 h 1015290"/>
                <a:gd name="connsiteX555" fmla="*/ 3415991 w 7056784"/>
                <a:gd name="connsiteY555" fmla="*/ 248349 h 1015290"/>
                <a:gd name="connsiteX556" fmla="*/ 3355457 w 7056784"/>
                <a:gd name="connsiteY556" fmla="*/ 187816 h 1015290"/>
                <a:gd name="connsiteX557" fmla="*/ 3016310 w 7056784"/>
                <a:gd name="connsiteY557" fmla="*/ 187816 h 1015290"/>
                <a:gd name="connsiteX558" fmla="*/ 2953290 w 7056784"/>
                <a:gd name="connsiteY558" fmla="*/ 250836 h 1015290"/>
                <a:gd name="connsiteX559" fmla="*/ 3016310 w 7056784"/>
                <a:gd name="connsiteY559" fmla="*/ 313856 h 1015290"/>
                <a:gd name="connsiteX560" fmla="*/ 3079331 w 7056784"/>
                <a:gd name="connsiteY560" fmla="*/ 250836 h 1015290"/>
                <a:gd name="connsiteX561" fmla="*/ 3016310 w 7056784"/>
                <a:gd name="connsiteY561" fmla="*/ 187816 h 1015290"/>
                <a:gd name="connsiteX562" fmla="*/ 2678114 w 7056784"/>
                <a:gd name="connsiteY562" fmla="*/ 187816 h 1015290"/>
                <a:gd name="connsiteX563" fmla="*/ 2617582 w 7056784"/>
                <a:gd name="connsiteY563" fmla="*/ 248349 h 1015290"/>
                <a:gd name="connsiteX564" fmla="*/ 2678114 w 7056784"/>
                <a:gd name="connsiteY564" fmla="*/ 308883 h 1015290"/>
                <a:gd name="connsiteX565" fmla="*/ 2738647 w 7056784"/>
                <a:gd name="connsiteY565" fmla="*/ 248349 h 1015290"/>
                <a:gd name="connsiteX566" fmla="*/ 2678114 w 7056784"/>
                <a:gd name="connsiteY566" fmla="*/ 187816 h 1015290"/>
                <a:gd name="connsiteX567" fmla="*/ 2338967 w 7056784"/>
                <a:gd name="connsiteY567" fmla="*/ 187816 h 1015290"/>
                <a:gd name="connsiteX568" fmla="*/ 2275947 w 7056784"/>
                <a:gd name="connsiteY568" fmla="*/ 250836 h 1015290"/>
                <a:gd name="connsiteX569" fmla="*/ 2338967 w 7056784"/>
                <a:gd name="connsiteY569" fmla="*/ 313856 h 1015290"/>
                <a:gd name="connsiteX570" fmla="*/ 2401987 w 7056784"/>
                <a:gd name="connsiteY570" fmla="*/ 250836 h 1015290"/>
                <a:gd name="connsiteX571" fmla="*/ 2338967 w 7056784"/>
                <a:gd name="connsiteY571" fmla="*/ 187816 h 1015290"/>
                <a:gd name="connsiteX572" fmla="*/ 2000771 w 7056784"/>
                <a:gd name="connsiteY572" fmla="*/ 187816 h 1015290"/>
                <a:gd name="connsiteX573" fmla="*/ 1940238 w 7056784"/>
                <a:gd name="connsiteY573" fmla="*/ 248349 h 1015290"/>
                <a:gd name="connsiteX574" fmla="*/ 2000771 w 7056784"/>
                <a:gd name="connsiteY574" fmla="*/ 308883 h 1015290"/>
                <a:gd name="connsiteX575" fmla="*/ 2061304 w 7056784"/>
                <a:gd name="connsiteY575" fmla="*/ 248349 h 1015290"/>
                <a:gd name="connsiteX576" fmla="*/ 2000771 w 7056784"/>
                <a:gd name="connsiteY576" fmla="*/ 187816 h 1015290"/>
                <a:gd name="connsiteX577" fmla="*/ 1661624 w 7056784"/>
                <a:gd name="connsiteY577" fmla="*/ 187816 h 1015290"/>
                <a:gd name="connsiteX578" fmla="*/ 1598604 w 7056784"/>
                <a:gd name="connsiteY578" fmla="*/ 250836 h 1015290"/>
                <a:gd name="connsiteX579" fmla="*/ 1661624 w 7056784"/>
                <a:gd name="connsiteY579" fmla="*/ 313856 h 1015290"/>
                <a:gd name="connsiteX580" fmla="*/ 1724644 w 7056784"/>
                <a:gd name="connsiteY580" fmla="*/ 250836 h 1015290"/>
                <a:gd name="connsiteX581" fmla="*/ 1661624 w 7056784"/>
                <a:gd name="connsiteY581" fmla="*/ 187816 h 1015290"/>
                <a:gd name="connsiteX582" fmla="*/ 1323428 w 7056784"/>
                <a:gd name="connsiteY582" fmla="*/ 187816 h 1015290"/>
                <a:gd name="connsiteX583" fmla="*/ 1262896 w 7056784"/>
                <a:gd name="connsiteY583" fmla="*/ 248349 h 1015290"/>
                <a:gd name="connsiteX584" fmla="*/ 1323428 w 7056784"/>
                <a:gd name="connsiteY584" fmla="*/ 308883 h 1015290"/>
                <a:gd name="connsiteX585" fmla="*/ 1383961 w 7056784"/>
                <a:gd name="connsiteY585" fmla="*/ 248349 h 1015290"/>
                <a:gd name="connsiteX586" fmla="*/ 1323428 w 7056784"/>
                <a:gd name="connsiteY586" fmla="*/ 187816 h 1015290"/>
                <a:gd name="connsiteX587" fmla="*/ 984282 w 7056784"/>
                <a:gd name="connsiteY587" fmla="*/ 187816 h 1015290"/>
                <a:gd name="connsiteX588" fmla="*/ 921262 w 7056784"/>
                <a:gd name="connsiteY588" fmla="*/ 250836 h 1015290"/>
                <a:gd name="connsiteX589" fmla="*/ 984282 w 7056784"/>
                <a:gd name="connsiteY589" fmla="*/ 313856 h 1015290"/>
                <a:gd name="connsiteX590" fmla="*/ 1047302 w 7056784"/>
                <a:gd name="connsiteY590" fmla="*/ 250836 h 1015290"/>
                <a:gd name="connsiteX591" fmla="*/ 984282 w 7056784"/>
                <a:gd name="connsiteY591" fmla="*/ 187816 h 1015290"/>
                <a:gd name="connsiteX592" fmla="*/ 619995 w 7056784"/>
                <a:gd name="connsiteY592" fmla="*/ 177162 h 1015290"/>
                <a:gd name="connsiteX593" fmla="*/ 559462 w 7056784"/>
                <a:gd name="connsiteY593" fmla="*/ 237695 h 1015290"/>
                <a:gd name="connsiteX594" fmla="*/ 619995 w 7056784"/>
                <a:gd name="connsiteY594" fmla="*/ 298229 h 1015290"/>
                <a:gd name="connsiteX595" fmla="*/ 680528 w 7056784"/>
                <a:gd name="connsiteY595" fmla="*/ 237695 h 1015290"/>
                <a:gd name="connsiteX596" fmla="*/ 619995 w 7056784"/>
                <a:gd name="connsiteY596" fmla="*/ 177162 h 1015290"/>
                <a:gd name="connsiteX597" fmla="*/ 280848 w 7056784"/>
                <a:gd name="connsiteY597" fmla="*/ 177162 h 1015290"/>
                <a:gd name="connsiteX598" fmla="*/ 217828 w 7056784"/>
                <a:gd name="connsiteY598" fmla="*/ 240182 h 1015290"/>
                <a:gd name="connsiteX599" fmla="*/ 280848 w 7056784"/>
                <a:gd name="connsiteY599" fmla="*/ 303202 h 1015290"/>
                <a:gd name="connsiteX600" fmla="*/ 343868 w 7056784"/>
                <a:gd name="connsiteY600" fmla="*/ 240182 h 1015290"/>
                <a:gd name="connsiteX601" fmla="*/ 280848 w 7056784"/>
                <a:gd name="connsiteY601" fmla="*/ 177162 h 1015290"/>
                <a:gd name="connsiteX602" fmla="*/ 0 w 7056784"/>
                <a:gd name="connsiteY602" fmla="*/ 0 h 1015290"/>
                <a:gd name="connsiteX603" fmla="*/ 7056784 w 7056784"/>
                <a:gd name="connsiteY603" fmla="*/ 0 h 1015290"/>
                <a:gd name="connsiteX604" fmla="*/ 7056784 w 7056784"/>
                <a:gd name="connsiteY604" fmla="*/ 1015290 h 1015290"/>
                <a:gd name="connsiteX605" fmla="*/ 0 w 7056784"/>
                <a:gd name="connsiteY605" fmla="*/ 1015290 h 1015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</a:cxnLst>
              <a:rect l="l" t="t" r="r" b="b"/>
              <a:pathLst>
                <a:path w="7056784" h="1015290">
                  <a:moveTo>
                    <a:pt x="6316208" y="328080"/>
                  </a:moveTo>
                  <a:cubicBezTo>
                    <a:pt x="6287296" y="328080"/>
                    <a:pt x="6263857" y="351519"/>
                    <a:pt x="6263857" y="380431"/>
                  </a:cubicBezTo>
                  <a:lnTo>
                    <a:pt x="6263857" y="447638"/>
                  </a:lnTo>
                  <a:lnTo>
                    <a:pt x="6263857" y="573417"/>
                  </a:lnTo>
                  <a:cubicBezTo>
                    <a:pt x="6263857" y="588277"/>
                    <a:pt x="6275904" y="600324"/>
                    <a:pt x="6290764" y="600324"/>
                  </a:cubicBezTo>
                  <a:cubicBezTo>
                    <a:pt x="6305624" y="600324"/>
                    <a:pt x="6317671" y="588277"/>
                    <a:pt x="6317671" y="573417"/>
                  </a:cubicBezTo>
                  <a:lnTo>
                    <a:pt x="6317671" y="447638"/>
                  </a:lnTo>
                  <a:lnTo>
                    <a:pt x="6325677" y="447638"/>
                  </a:lnTo>
                  <a:cubicBezTo>
                    <a:pt x="6325239" y="594177"/>
                    <a:pt x="6324801" y="740716"/>
                    <a:pt x="6324363" y="887255"/>
                  </a:cubicBezTo>
                  <a:cubicBezTo>
                    <a:pt x="6324363" y="905828"/>
                    <a:pt x="6339420" y="920885"/>
                    <a:pt x="6357993" y="920885"/>
                  </a:cubicBezTo>
                  <a:cubicBezTo>
                    <a:pt x="6376566" y="920885"/>
                    <a:pt x="6391622" y="905828"/>
                    <a:pt x="6391622" y="887255"/>
                  </a:cubicBezTo>
                  <a:lnTo>
                    <a:pt x="6391622" y="618476"/>
                  </a:lnTo>
                  <a:lnTo>
                    <a:pt x="6411800" y="618476"/>
                  </a:lnTo>
                  <a:lnTo>
                    <a:pt x="6411800" y="887256"/>
                  </a:lnTo>
                  <a:cubicBezTo>
                    <a:pt x="6411800" y="905829"/>
                    <a:pt x="6426856" y="920885"/>
                    <a:pt x="6445429" y="920885"/>
                  </a:cubicBezTo>
                  <a:cubicBezTo>
                    <a:pt x="6464002" y="920885"/>
                    <a:pt x="6479059" y="905829"/>
                    <a:pt x="6479059" y="887256"/>
                  </a:cubicBezTo>
                  <a:cubicBezTo>
                    <a:pt x="6479497" y="740716"/>
                    <a:pt x="6479935" y="594177"/>
                    <a:pt x="6480373" y="447638"/>
                  </a:cubicBezTo>
                  <a:lnTo>
                    <a:pt x="6488380" y="447638"/>
                  </a:lnTo>
                  <a:lnTo>
                    <a:pt x="6488380" y="573417"/>
                  </a:lnTo>
                  <a:cubicBezTo>
                    <a:pt x="6488380" y="588277"/>
                    <a:pt x="6500426" y="600324"/>
                    <a:pt x="6515287" y="600324"/>
                  </a:cubicBezTo>
                  <a:cubicBezTo>
                    <a:pt x="6530147" y="600324"/>
                    <a:pt x="6542193" y="588277"/>
                    <a:pt x="6542193" y="573417"/>
                  </a:cubicBezTo>
                  <a:lnTo>
                    <a:pt x="6542193" y="429486"/>
                  </a:lnTo>
                  <a:lnTo>
                    <a:pt x="6542193" y="380431"/>
                  </a:lnTo>
                  <a:cubicBezTo>
                    <a:pt x="6542193" y="351519"/>
                    <a:pt x="6518755" y="328080"/>
                    <a:pt x="6489842" y="328080"/>
                  </a:cubicBezTo>
                  <a:close/>
                  <a:moveTo>
                    <a:pt x="5638865" y="328080"/>
                  </a:moveTo>
                  <a:cubicBezTo>
                    <a:pt x="5609953" y="328080"/>
                    <a:pt x="5586514" y="351519"/>
                    <a:pt x="5586514" y="380431"/>
                  </a:cubicBezTo>
                  <a:lnTo>
                    <a:pt x="5586514" y="447638"/>
                  </a:lnTo>
                  <a:lnTo>
                    <a:pt x="5586514" y="573417"/>
                  </a:lnTo>
                  <a:cubicBezTo>
                    <a:pt x="5586514" y="588277"/>
                    <a:pt x="5598561" y="600324"/>
                    <a:pt x="5613421" y="600324"/>
                  </a:cubicBezTo>
                  <a:cubicBezTo>
                    <a:pt x="5628281" y="600324"/>
                    <a:pt x="5640328" y="588277"/>
                    <a:pt x="5640328" y="573417"/>
                  </a:cubicBezTo>
                  <a:lnTo>
                    <a:pt x="5640328" y="447638"/>
                  </a:lnTo>
                  <a:lnTo>
                    <a:pt x="5648334" y="447638"/>
                  </a:lnTo>
                  <a:cubicBezTo>
                    <a:pt x="5647896" y="594177"/>
                    <a:pt x="5647458" y="740716"/>
                    <a:pt x="5647020" y="887255"/>
                  </a:cubicBezTo>
                  <a:cubicBezTo>
                    <a:pt x="5647020" y="905828"/>
                    <a:pt x="5662077" y="920885"/>
                    <a:pt x="5680650" y="920885"/>
                  </a:cubicBezTo>
                  <a:cubicBezTo>
                    <a:pt x="5699223" y="920885"/>
                    <a:pt x="5714279" y="905828"/>
                    <a:pt x="5714279" y="887255"/>
                  </a:cubicBezTo>
                  <a:lnTo>
                    <a:pt x="5714279" y="618476"/>
                  </a:lnTo>
                  <a:lnTo>
                    <a:pt x="5734457" y="618476"/>
                  </a:lnTo>
                  <a:lnTo>
                    <a:pt x="5734457" y="887256"/>
                  </a:lnTo>
                  <a:cubicBezTo>
                    <a:pt x="5734457" y="905829"/>
                    <a:pt x="5749513" y="920885"/>
                    <a:pt x="5768086" y="920885"/>
                  </a:cubicBezTo>
                  <a:cubicBezTo>
                    <a:pt x="5786659" y="920885"/>
                    <a:pt x="5801716" y="905829"/>
                    <a:pt x="5801716" y="887256"/>
                  </a:cubicBezTo>
                  <a:cubicBezTo>
                    <a:pt x="5802154" y="740716"/>
                    <a:pt x="5802592" y="594177"/>
                    <a:pt x="5803030" y="447638"/>
                  </a:cubicBezTo>
                  <a:lnTo>
                    <a:pt x="5811037" y="447638"/>
                  </a:lnTo>
                  <a:lnTo>
                    <a:pt x="5811037" y="573417"/>
                  </a:lnTo>
                  <a:cubicBezTo>
                    <a:pt x="5811037" y="588277"/>
                    <a:pt x="5823083" y="600324"/>
                    <a:pt x="5837944" y="600324"/>
                  </a:cubicBezTo>
                  <a:cubicBezTo>
                    <a:pt x="5852804" y="600324"/>
                    <a:pt x="5864850" y="588277"/>
                    <a:pt x="5864850" y="573417"/>
                  </a:cubicBezTo>
                  <a:lnTo>
                    <a:pt x="5864850" y="429486"/>
                  </a:lnTo>
                  <a:lnTo>
                    <a:pt x="5864850" y="380431"/>
                  </a:lnTo>
                  <a:cubicBezTo>
                    <a:pt x="5864850" y="351519"/>
                    <a:pt x="5841412" y="328080"/>
                    <a:pt x="5812499" y="328080"/>
                  </a:cubicBezTo>
                  <a:close/>
                  <a:moveTo>
                    <a:pt x="4961522" y="328080"/>
                  </a:moveTo>
                  <a:cubicBezTo>
                    <a:pt x="4932610" y="328080"/>
                    <a:pt x="4909171" y="351519"/>
                    <a:pt x="4909171" y="380431"/>
                  </a:cubicBezTo>
                  <a:lnTo>
                    <a:pt x="4909171" y="447638"/>
                  </a:lnTo>
                  <a:lnTo>
                    <a:pt x="4909171" y="573417"/>
                  </a:lnTo>
                  <a:cubicBezTo>
                    <a:pt x="4909171" y="588277"/>
                    <a:pt x="4921218" y="600324"/>
                    <a:pt x="4936078" y="600324"/>
                  </a:cubicBezTo>
                  <a:cubicBezTo>
                    <a:pt x="4950938" y="600324"/>
                    <a:pt x="4962985" y="588277"/>
                    <a:pt x="4962985" y="573417"/>
                  </a:cubicBezTo>
                  <a:lnTo>
                    <a:pt x="4962985" y="447638"/>
                  </a:lnTo>
                  <a:lnTo>
                    <a:pt x="4970991" y="447638"/>
                  </a:lnTo>
                  <a:cubicBezTo>
                    <a:pt x="4970553" y="594177"/>
                    <a:pt x="4970115" y="740716"/>
                    <a:pt x="4969677" y="887255"/>
                  </a:cubicBezTo>
                  <a:cubicBezTo>
                    <a:pt x="4969677" y="905828"/>
                    <a:pt x="4984734" y="920885"/>
                    <a:pt x="5003307" y="920885"/>
                  </a:cubicBezTo>
                  <a:cubicBezTo>
                    <a:pt x="5021880" y="920885"/>
                    <a:pt x="5036936" y="905828"/>
                    <a:pt x="5036936" y="887255"/>
                  </a:cubicBezTo>
                  <a:lnTo>
                    <a:pt x="5036936" y="618476"/>
                  </a:lnTo>
                  <a:lnTo>
                    <a:pt x="5057114" y="618476"/>
                  </a:lnTo>
                  <a:lnTo>
                    <a:pt x="5057114" y="887256"/>
                  </a:lnTo>
                  <a:cubicBezTo>
                    <a:pt x="5057114" y="905829"/>
                    <a:pt x="5072170" y="920885"/>
                    <a:pt x="5090743" y="920885"/>
                  </a:cubicBezTo>
                  <a:cubicBezTo>
                    <a:pt x="5109316" y="920885"/>
                    <a:pt x="5124373" y="905829"/>
                    <a:pt x="5124373" y="887256"/>
                  </a:cubicBezTo>
                  <a:cubicBezTo>
                    <a:pt x="5124811" y="740716"/>
                    <a:pt x="5125249" y="594177"/>
                    <a:pt x="5125687" y="447638"/>
                  </a:cubicBezTo>
                  <a:lnTo>
                    <a:pt x="5133694" y="447638"/>
                  </a:lnTo>
                  <a:lnTo>
                    <a:pt x="5133694" y="573417"/>
                  </a:lnTo>
                  <a:cubicBezTo>
                    <a:pt x="5133694" y="588277"/>
                    <a:pt x="5145740" y="600324"/>
                    <a:pt x="5160601" y="600324"/>
                  </a:cubicBezTo>
                  <a:cubicBezTo>
                    <a:pt x="5175461" y="600324"/>
                    <a:pt x="5187507" y="588277"/>
                    <a:pt x="5187507" y="573417"/>
                  </a:cubicBezTo>
                  <a:lnTo>
                    <a:pt x="5187507" y="429486"/>
                  </a:lnTo>
                  <a:lnTo>
                    <a:pt x="5187507" y="380431"/>
                  </a:lnTo>
                  <a:cubicBezTo>
                    <a:pt x="5187507" y="351519"/>
                    <a:pt x="5164069" y="328080"/>
                    <a:pt x="5135156" y="328080"/>
                  </a:cubicBezTo>
                  <a:close/>
                  <a:moveTo>
                    <a:pt x="4284179" y="328080"/>
                  </a:moveTo>
                  <a:cubicBezTo>
                    <a:pt x="4255267" y="328080"/>
                    <a:pt x="4231828" y="351519"/>
                    <a:pt x="4231828" y="380431"/>
                  </a:cubicBezTo>
                  <a:lnTo>
                    <a:pt x="4231828" y="447638"/>
                  </a:lnTo>
                  <a:lnTo>
                    <a:pt x="4231828" y="573417"/>
                  </a:lnTo>
                  <a:cubicBezTo>
                    <a:pt x="4231828" y="588277"/>
                    <a:pt x="4243875" y="600324"/>
                    <a:pt x="4258735" y="600324"/>
                  </a:cubicBezTo>
                  <a:cubicBezTo>
                    <a:pt x="4273595" y="600324"/>
                    <a:pt x="4285642" y="588277"/>
                    <a:pt x="4285642" y="573417"/>
                  </a:cubicBezTo>
                  <a:lnTo>
                    <a:pt x="4285642" y="447638"/>
                  </a:lnTo>
                  <a:lnTo>
                    <a:pt x="4293648" y="447638"/>
                  </a:lnTo>
                  <a:cubicBezTo>
                    <a:pt x="4293210" y="594177"/>
                    <a:pt x="4292772" y="740716"/>
                    <a:pt x="4292334" y="887255"/>
                  </a:cubicBezTo>
                  <a:cubicBezTo>
                    <a:pt x="4292334" y="905828"/>
                    <a:pt x="4307391" y="920885"/>
                    <a:pt x="4325964" y="920885"/>
                  </a:cubicBezTo>
                  <a:cubicBezTo>
                    <a:pt x="4344537" y="920885"/>
                    <a:pt x="4359593" y="905828"/>
                    <a:pt x="4359593" y="887255"/>
                  </a:cubicBezTo>
                  <a:lnTo>
                    <a:pt x="4359593" y="618476"/>
                  </a:lnTo>
                  <a:lnTo>
                    <a:pt x="4379771" y="618476"/>
                  </a:lnTo>
                  <a:lnTo>
                    <a:pt x="4379771" y="887256"/>
                  </a:lnTo>
                  <a:cubicBezTo>
                    <a:pt x="4379771" y="905829"/>
                    <a:pt x="4394827" y="920885"/>
                    <a:pt x="4413400" y="920885"/>
                  </a:cubicBezTo>
                  <a:cubicBezTo>
                    <a:pt x="4431973" y="920885"/>
                    <a:pt x="4447030" y="905829"/>
                    <a:pt x="4447030" y="887256"/>
                  </a:cubicBezTo>
                  <a:cubicBezTo>
                    <a:pt x="4447468" y="740716"/>
                    <a:pt x="4447906" y="594177"/>
                    <a:pt x="4448344" y="447638"/>
                  </a:cubicBezTo>
                  <a:lnTo>
                    <a:pt x="4456351" y="447638"/>
                  </a:lnTo>
                  <a:lnTo>
                    <a:pt x="4456351" y="573417"/>
                  </a:lnTo>
                  <a:cubicBezTo>
                    <a:pt x="4456351" y="588277"/>
                    <a:pt x="4468397" y="600324"/>
                    <a:pt x="4483258" y="600324"/>
                  </a:cubicBezTo>
                  <a:cubicBezTo>
                    <a:pt x="4498118" y="600324"/>
                    <a:pt x="4510164" y="588277"/>
                    <a:pt x="4510164" y="573417"/>
                  </a:cubicBezTo>
                  <a:lnTo>
                    <a:pt x="4510164" y="429486"/>
                  </a:lnTo>
                  <a:lnTo>
                    <a:pt x="4510164" y="380431"/>
                  </a:lnTo>
                  <a:cubicBezTo>
                    <a:pt x="4510164" y="351519"/>
                    <a:pt x="4486726" y="328080"/>
                    <a:pt x="4457813" y="328080"/>
                  </a:cubicBezTo>
                  <a:close/>
                  <a:moveTo>
                    <a:pt x="3606836" y="328080"/>
                  </a:moveTo>
                  <a:cubicBezTo>
                    <a:pt x="3577924" y="328080"/>
                    <a:pt x="3554485" y="351519"/>
                    <a:pt x="3554485" y="380431"/>
                  </a:cubicBezTo>
                  <a:lnTo>
                    <a:pt x="3554485" y="447638"/>
                  </a:lnTo>
                  <a:lnTo>
                    <a:pt x="3554485" y="573417"/>
                  </a:lnTo>
                  <a:cubicBezTo>
                    <a:pt x="3554485" y="588277"/>
                    <a:pt x="3566532" y="600324"/>
                    <a:pt x="3581392" y="600324"/>
                  </a:cubicBezTo>
                  <a:cubicBezTo>
                    <a:pt x="3596252" y="600324"/>
                    <a:pt x="3608299" y="588277"/>
                    <a:pt x="3608299" y="573417"/>
                  </a:cubicBezTo>
                  <a:lnTo>
                    <a:pt x="3608299" y="447638"/>
                  </a:lnTo>
                  <a:lnTo>
                    <a:pt x="3616305" y="447638"/>
                  </a:lnTo>
                  <a:cubicBezTo>
                    <a:pt x="3615867" y="594177"/>
                    <a:pt x="3615429" y="740716"/>
                    <a:pt x="3614991" y="887255"/>
                  </a:cubicBezTo>
                  <a:cubicBezTo>
                    <a:pt x="3614991" y="905828"/>
                    <a:pt x="3630048" y="920885"/>
                    <a:pt x="3648621" y="920885"/>
                  </a:cubicBezTo>
                  <a:cubicBezTo>
                    <a:pt x="3667194" y="920885"/>
                    <a:pt x="3682250" y="905828"/>
                    <a:pt x="3682250" y="887255"/>
                  </a:cubicBezTo>
                  <a:lnTo>
                    <a:pt x="3682250" y="618476"/>
                  </a:lnTo>
                  <a:lnTo>
                    <a:pt x="3702428" y="618476"/>
                  </a:lnTo>
                  <a:lnTo>
                    <a:pt x="3702428" y="887256"/>
                  </a:lnTo>
                  <a:cubicBezTo>
                    <a:pt x="3702428" y="905829"/>
                    <a:pt x="3717484" y="920885"/>
                    <a:pt x="3736057" y="920885"/>
                  </a:cubicBezTo>
                  <a:cubicBezTo>
                    <a:pt x="3754630" y="920885"/>
                    <a:pt x="3769687" y="905829"/>
                    <a:pt x="3769687" y="887256"/>
                  </a:cubicBezTo>
                  <a:cubicBezTo>
                    <a:pt x="3770125" y="740716"/>
                    <a:pt x="3770563" y="594177"/>
                    <a:pt x="3771001" y="447638"/>
                  </a:cubicBezTo>
                  <a:lnTo>
                    <a:pt x="3779008" y="447638"/>
                  </a:lnTo>
                  <a:lnTo>
                    <a:pt x="3779008" y="573417"/>
                  </a:lnTo>
                  <a:cubicBezTo>
                    <a:pt x="3779008" y="588277"/>
                    <a:pt x="3791054" y="600324"/>
                    <a:pt x="3805915" y="600324"/>
                  </a:cubicBezTo>
                  <a:cubicBezTo>
                    <a:pt x="3820775" y="600324"/>
                    <a:pt x="3832821" y="588277"/>
                    <a:pt x="3832821" y="573417"/>
                  </a:cubicBezTo>
                  <a:lnTo>
                    <a:pt x="3832821" y="429486"/>
                  </a:lnTo>
                  <a:lnTo>
                    <a:pt x="3832821" y="380431"/>
                  </a:lnTo>
                  <a:cubicBezTo>
                    <a:pt x="3832821" y="351519"/>
                    <a:pt x="3809383" y="328080"/>
                    <a:pt x="3780470" y="328080"/>
                  </a:cubicBezTo>
                  <a:close/>
                  <a:moveTo>
                    <a:pt x="2929493" y="328080"/>
                  </a:moveTo>
                  <a:cubicBezTo>
                    <a:pt x="2900580" y="328080"/>
                    <a:pt x="2877142" y="351519"/>
                    <a:pt x="2877142" y="380431"/>
                  </a:cubicBezTo>
                  <a:lnTo>
                    <a:pt x="2877142" y="447638"/>
                  </a:lnTo>
                  <a:lnTo>
                    <a:pt x="2877142" y="573417"/>
                  </a:lnTo>
                  <a:cubicBezTo>
                    <a:pt x="2877142" y="588277"/>
                    <a:pt x="2889189" y="600324"/>
                    <a:pt x="2904049" y="600324"/>
                  </a:cubicBezTo>
                  <a:cubicBezTo>
                    <a:pt x="2918909" y="600324"/>
                    <a:pt x="2930956" y="588277"/>
                    <a:pt x="2930956" y="573417"/>
                  </a:cubicBezTo>
                  <a:lnTo>
                    <a:pt x="2930956" y="447638"/>
                  </a:lnTo>
                  <a:lnTo>
                    <a:pt x="2938962" y="447638"/>
                  </a:lnTo>
                  <a:cubicBezTo>
                    <a:pt x="2938524" y="594177"/>
                    <a:pt x="2938086" y="740716"/>
                    <a:pt x="2937649" y="887255"/>
                  </a:cubicBezTo>
                  <a:cubicBezTo>
                    <a:pt x="2937649" y="905828"/>
                    <a:pt x="2952705" y="920885"/>
                    <a:pt x="2971278" y="920885"/>
                  </a:cubicBezTo>
                  <a:cubicBezTo>
                    <a:pt x="2989851" y="920885"/>
                    <a:pt x="3004907" y="905828"/>
                    <a:pt x="3004907" y="887255"/>
                  </a:cubicBezTo>
                  <a:lnTo>
                    <a:pt x="3004907" y="618476"/>
                  </a:lnTo>
                  <a:lnTo>
                    <a:pt x="3025085" y="618476"/>
                  </a:lnTo>
                  <a:lnTo>
                    <a:pt x="3025085" y="887256"/>
                  </a:lnTo>
                  <a:cubicBezTo>
                    <a:pt x="3025085" y="905829"/>
                    <a:pt x="3040142" y="920885"/>
                    <a:pt x="3058714" y="920885"/>
                  </a:cubicBezTo>
                  <a:cubicBezTo>
                    <a:pt x="3077288" y="920885"/>
                    <a:pt x="3092344" y="905829"/>
                    <a:pt x="3092344" y="887256"/>
                  </a:cubicBezTo>
                  <a:cubicBezTo>
                    <a:pt x="3092782" y="740716"/>
                    <a:pt x="3093220" y="594177"/>
                    <a:pt x="3093658" y="447638"/>
                  </a:cubicBezTo>
                  <a:lnTo>
                    <a:pt x="3101665" y="447638"/>
                  </a:lnTo>
                  <a:lnTo>
                    <a:pt x="3101665" y="573417"/>
                  </a:lnTo>
                  <a:cubicBezTo>
                    <a:pt x="3101665" y="588277"/>
                    <a:pt x="3113712" y="600324"/>
                    <a:pt x="3128572" y="600324"/>
                  </a:cubicBezTo>
                  <a:cubicBezTo>
                    <a:pt x="3143432" y="600324"/>
                    <a:pt x="3155478" y="588277"/>
                    <a:pt x="3155478" y="573417"/>
                  </a:cubicBezTo>
                  <a:lnTo>
                    <a:pt x="3155478" y="429486"/>
                  </a:lnTo>
                  <a:lnTo>
                    <a:pt x="3155478" y="380431"/>
                  </a:lnTo>
                  <a:cubicBezTo>
                    <a:pt x="3155478" y="351519"/>
                    <a:pt x="3132040" y="328080"/>
                    <a:pt x="3103127" y="328080"/>
                  </a:cubicBezTo>
                  <a:close/>
                  <a:moveTo>
                    <a:pt x="2252150" y="328080"/>
                  </a:moveTo>
                  <a:cubicBezTo>
                    <a:pt x="2223238" y="328080"/>
                    <a:pt x="2199799" y="351519"/>
                    <a:pt x="2199799" y="380431"/>
                  </a:cubicBezTo>
                  <a:lnTo>
                    <a:pt x="2199799" y="447638"/>
                  </a:lnTo>
                  <a:lnTo>
                    <a:pt x="2199800" y="447638"/>
                  </a:lnTo>
                  <a:lnTo>
                    <a:pt x="2199800" y="573417"/>
                  </a:lnTo>
                  <a:cubicBezTo>
                    <a:pt x="2199800" y="588277"/>
                    <a:pt x="2211846" y="600324"/>
                    <a:pt x="2226706" y="600324"/>
                  </a:cubicBezTo>
                  <a:cubicBezTo>
                    <a:pt x="2241567" y="600324"/>
                    <a:pt x="2253613" y="588277"/>
                    <a:pt x="2253613" y="573417"/>
                  </a:cubicBezTo>
                  <a:lnTo>
                    <a:pt x="2253613" y="447638"/>
                  </a:lnTo>
                  <a:lnTo>
                    <a:pt x="2261619" y="447638"/>
                  </a:lnTo>
                  <a:cubicBezTo>
                    <a:pt x="2261181" y="594177"/>
                    <a:pt x="2260743" y="740716"/>
                    <a:pt x="2260305" y="887255"/>
                  </a:cubicBezTo>
                  <a:cubicBezTo>
                    <a:pt x="2260305" y="905828"/>
                    <a:pt x="2275362" y="920885"/>
                    <a:pt x="2293935" y="920885"/>
                  </a:cubicBezTo>
                  <a:cubicBezTo>
                    <a:pt x="2312508" y="920885"/>
                    <a:pt x="2327564" y="905828"/>
                    <a:pt x="2327564" y="887255"/>
                  </a:cubicBezTo>
                  <a:lnTo>
                    <a:pt x="2327564" y="618476"/>
                  </a:lnTo>
                  <a:lnTo>
                    <a:pt x="2347742" y="618476"/>
                  </a:lnTo>
                  <a:lnTo>
                    <a:pt x="2347742" y="887256"/>
                  </a:lnTo>
                  <a:cubicBezTo>
                    <a:pt x="2347742" y="905829"/>
                    <a:pt x="2362798" y="920885"/>
                    <a:pt x="2381372" y="920885"/>
                  </a:cubicBezTo>
                  <a:cubicBezTo>
                    <a:pt x="2399945" y="920885"/>
                    <a:pt x="2415001" y="905829"/>
                    <a:pt x="2415001" y="887256"/>
                  </a:cubicBezTo>
                  <a:cubicBezTo>
                    <a:pt x="2415439" y="740716"/>
                    <a:pt x="2415877" y="594177"/>
                    <a:pt x="2416315" y="447638"/>
                  </a:cubicBezTo>
                  <a:lnTo>
                    <a:pt x="2424322" y="447638"/>
                  </a:lnTo>
                  <a:lnTo>
                    <a:pt x="2424322" y="573417"/>
                  </a:lnTo>
                  <a:cubicBezTo>
                    <a:pt x="2424322" y="588277"/>
                    <a:pt x="2436369" y="600324"/>
                    <a:pt x="2451229" y="600324"/>
                  </a:cubicBezTo>
                  <a:cubicBezTo>
                    <a:pt x="2466089" y="600324"/>
                    <a:pt x="2478135" y="588277"/>
                    <a:pt x="2478135" y="573417"/>
                  </a:cubicBezTo>
                  <a:lnTo>
                    <a:pt x="2478135" y="429486"/>
                  </a:lnTo>
                  <a:lnTo>
                    <a:pt x="2478135" y="380431"/>
                  </a:lnTo>
                  <a:cubicBezTo>
                    <a:pt x="2478135" y="351519"/>
                    <a:pt x="2454697" y="328080"/>
                    <a:pt x="2425784" y="328080"/>
                  </a:cubicBezTo>
                  <a:close/>
                  <a:moveTo>
                    <a:pt x="1574807" y="328080"/>
                  </a:moveTo>
                  <a:cubicBezTo>
                    <a:pt x="1545895" y="328080"/>
                    <a:pt x="1522456" y="351519"/>
                    <a:pt x="1522456" y="380431"/>
                  </a:cubicBezTo>
                  <a:lnTo>
                    <a:pt x="1522456" y="447638"/>
                  </a:lnTo>
                  <a:lnTo>
                    <a:pt x="1522457" y="447638"/>
                  </a:lnTo>
                  <a:lnTo>
                    <a:pt x="1522457" y="573417"/>
                  </a:lnTo>
                  <a:cubicBezTo>
                    <a:pt x="1522457" y="588277"/>
                    <a:pt x="1534503" y="600324"/>
                    <a:pt x="1549363" y="600324"/>
                  </a:cubicBezTo>
                  <a:cubicBezTo>
                    <a:pt x="1564223" y="600324"/>
                    <a:pt x="1576270" y="588277"/>
                    <a:pt x="1576270" y="573417"/>
                  </a:cubicBezTo>
                  <a:lnTo>
                    <a:pt x="1576270" y="447638"/>
                  </a:lnTo>
                  <a:lnTo>
                    <a:pt x="1584276" y="447638"/>
                  </a:lnTo>
                  <a:cubicBezTo>
                    <a:pt x="1583838" y="594177"/>
                    <a:pt x="1583400" y="740716"/>
                    <a:pt x="1582963" y="887255"/>
                  </a:cubicBezTo>
                  <a:cubicBezTo>
                    <a:pt x="1582963" y="905828"/>
                    <a:pt x="1598019" y="920885"/>
                    <a:pt x="1616592" y="920885"/>
                  </a:cubicBezTo>
                  <a:cubicBezTo>
                    <a:pt x="1635165" y="920885"/>
                    <a:pt x="1650221" y="905828"/>
                    <a:pt x="1650221" y="887255"/>
                  </a:cubicBezTo>
                  <a:lnTo>
                    <a:pt x="1650221" y="618476"/>
                  </a:lnTo>
                  <a:lnTo>
                    <a:pt x="1670399" y="618476"/>
                  </a:lnTo>
                  <a:lnTo>
                    <a:pt x="1670399" y="887256"/>
                  </a:lnTo>
                  <a:cubicBezTo>
                    <a:pt x="1670399" y="905829"/>
                    <a:pt x="1685456" y="920885"/>
                    <a:pt x="1704028" y="920885"/>
                  </a:cubicBezTo>
                  <a:cubicBezTo>
                    <a:pt x="1722602" y="920885"/>
                    <a:pt x="1737658" y="905829"/>
                    <a:pt x="1737658" y="887256"/>
                  </a:cubicBezTo>
                  <a:cubicBezTo>
                    <a:pt x="1738096" y="740716"/>
                    <a:pt x="1738534" y="594177"/>
                    <a:pt x="1738973" y="447638"/>
                  </a:cubicBezTo>
                  <a:lnTo>
                    <a:pt x="1746979" y="447638"/>
                  </a:lnTo>
                  <a:lnTo>
                    <a:pt x="1746979" y="573417"/>
                  </a:lnTo>
                  <a:cubicBezTo>
                    <a:pt x="1746979" y="588277"/>
                    <a:pt x="1759026" y="600324"/>
                    <a:pt x="1773886" y="600324"/>
                  </a:cubicBezTo>
                  <a:cubicBezTo>
                    <a:pt x="1788746" y="600324"/>
                    <a:pt x="1800792" y="588277"/>
                    <a:pt x="1800792" y="573417"/>
                  </a:cubicBezTo>
                  <a:lnTo>
                    <a:pt x="1800792" y="429486"/>
                  </a:lnTo>
                  <a:lnTo>
                    <a:pt x="1800792" y="380431"/>
                  </a:lnTo>
                  <a:cubicBezTo>
                    <a:pt x="1800792" y="351519"/>
                    <a:pt x="1777354" y="328080"/>
                    <a:pt x="1748441" y="328080"/>
                  </a:cubicBezTo>
                  <a:close/>
                  <a:moveTo>
                    <a:pt x="897465" y="328080"/>
                  </a:moveTo>
                  <a:cubicBezTo>
                    <a:pt x="868552" y="328080"/>
                    <a:pt x="845114" y="351519"/>
                    <a:pt x="845114" y="380431"/>
                  </a:cubicBezTo>
                  <a:lnTo>
                    <a:pt x="845114" y="447638"/>
                  </a:lnTo>
                  <a:lnTo>
                    <a:pt x="845114" y="573417"/>
                  </a:lnTo>
                  <a:cubicBezTo>
                    <a:pt x="845114" y="588277"/>
                    <a:pt x="857161" y="600324"/>
                    <a:pt x="872021" y="600324"/>
                  </a:cubicBezTo>
                  <a:cubicBezTo>
                    <a:pt x="886881" y="600324"/>
                    <a:pt x="898927" y="588277"/>
                    <a:pt x="898927" y="573417"/>
                  </a:cubicBezTo>
                  <a:lnTo>
                    <a:pt x="898927" y="447638"/>
                  </a:lnTo>
                  <a:lnTo>
                    <a:pt x="906934" y="447638"/>
                  </a:lnTo>
                  <a:cubicBezTo>
                    <a:pt x="906496" y="594177"/>
                    <a:pt x="906058" y="740716"/>
                    <a:pt x="905620" y="887255"/>
                  </a:cubicBezTo>
                  <a:cubicBezTo>
                    <a:pt x="905620" y="905828"/>
                    <a:pt x="920676" y="920885"/>
                    <a:pt x="939249" y="920885"/>
                  </a:cubicBezTo>
                  <a:cubicBezTo>
                    <a:pt x="957822" y="920885"/>
                    <a:pt x="972879" y="905828"/>
                    <a:pt x="972879" y="887255"/>
                  </a:cubicBezTo>
                  <a:lnTo>
                    <a:pt x="972879" y="618476"/>
                  </a:lnTo>
                  <a:lnTo>
                    <a:pt x="993056" y="618476"/>
                  </a:lnTo>
                  <a:lnTo>
                    <a:pt x="993056" y="887256"/>
                  </a:lnTo>
                  <a:cubicBezTo>
                    <a:pt x="993056" y="905829"/>
                    <a:pt x="1008113" y="920885"/>
                    <a:pt x="1026686" y="920885"/>
                  </a:cubicBezTo>
                  <a:cubicBezTo>
                    <a:pt x="1045259" y="920885"/>
                    <a:pt x="1060315" y="905829"/>
                    <a:pt x="1060315" y="887256"/>
                  </a:cubicBezTo>
                  <a:cubicBezTo>
                    <a:pt x="1060753" y="740716"/>
                    <a:pt x="1061191" y="594177"/>
                    <a:pt x="1061629" y="447638"/>
                  </a:cubicBezTo>
                  <a:lnTo>
                    <a:pt x="1069636" y="447638"/>
                  </a:lnTo>
                  <a:lnTo>
                    <a:pt x="1069636" y="573417"/>
                  </a:lnTo>
                  <a:cubicBezTo>
                    <a:pt x="1069636" y="588277"/>
                    <a:pt x="1081683" y="600324"/>
                    <a:pt x="1096543" y="600324"/>
                  </a:cubicBezTo>
                  <a:cubicBezTo>
                    <a:pt x="1111403" y="600324"/>
                    <a:pt x="1123449" y="588277"/>
                    <a:pt x="1123449" y="573417"/>
                  </a:cubicBezTo>
                  <a:lnTo>
                    <a:pt x="1123449" y="429486"/>
                  </a:lnTo>
                  <a:lnTo>
                    <a:pt x="1123449" y="380431"/>
                  </a:lnTo>
                  <a:cubicBezTo>
                    <a:pt x="1123449" y="351519"/>
                    <a:pt x="1100011" y="328080"/>
                    <a:pt x="1071098" y="328080"/>
                  </a:cubicBezTo>
                  <a:close/>
                  <a:moveTo>
                    <a:pt x="5330887" y="327053"/>
                  </a:moveTo>
                  <a:cubicBezTo>
                    <a:pt x="5307006" y="329249"/>
                    <a:pt x="5308389" y="325008"/>
                    <a:pt x="5300795" y="340229"/>
                  </a:cubicBezTo>
                  <a:lnTo>
                    <a:pt x="5215152" y="564815"/>
                  </a:lnTo>
                  <a:cubicBezTo>
                    <a:pt x="5210520" y="576963"/>
                    <a:pt x="5216613" y="590566"/>
                    <a:pt x="5228760" y="595199"/>
                  </a:cubicBezTo>
                  <a:cubicBezTo>
                    <a:pt x="5240908" y="599831"/>
                    <a:pt x="5254512" y="593739"/>
                    <a:pt x="5259144" y="581591"/>
                  </a:cubicBezTo>
                  <a:lnTo>
                    <a:pt x="5307908" y="453713"/>
                  </a:lnTo>
                  <a:lnTo>
                    <a:pt x="5317121" y="453713"/>
                  </a:lnTo>
                  <a:lnTo>
                    <a:pt x="5255590" y="701511"/>
                  </a:lnTo>
                  <a:lnTo>
                    <a:pt x="5316661" y="701511"/>
                  </a:lnTo>
                  <a:lnTo>
                    <a:pt x="5316661" y="896204"/>
                  </a:lnTo>
                  <a:cubicBezTo>
                    <a:pt x="5316661" y="913573"/>
                    <a:pt x="5330742" y="927654"/>
                    <a:pt x="5348111" y="927654"/>
                  </a:cubicBezTo>
                  <a:cubicBezTo>
                    <a:pt x="5365481" y="927654"/>
                    <a:pt x="5379562" y="913573"/>
                    <a:pt x="5379562" y="896204"/>
                  </a:cubicBezTo>
                  <a:lnTo>
                    <a:pt x="5379562" y="701511"/>
                  </a:lnTo>
                  <a:lnTo>
                    <a:pt x="5394431" y="701511"/>
                  </a:lnTo>
                  <a:lnTo>
                    <a:pt x="5394431" y="896204"/>
                  </a:lnTo>
                  <a:cubicBezTo>
                    <a:pt x="5394431" y="913573"/>
                    <a:pt x="5408511" y="927654"/>
                    <a:pt x="5425881" y="927654"/>
                  </a:cubicBezTo>
                  <a:cubicBezTo>
                    <a:pt x="5443250" y="927654"/>
                    <a:pt x="5457331" y="913573"/>
                    <a:pt x="5457331" y="896204"/>
                  </a:cubicBezTo>
                  <a:lnTo>
                    <a:pt x="5457331" y="701511"/>
                  </a:lnTo>
                  <a:lnTo>
                    <a:pt x="5518142" y="701511"/>
                  </a:lnTo>
                  <a:lnTo>
                    <a:pt x="5456611" y="453713"/>
                  </a:lnTo>
                  <a:lnTo>
                    <a:pt x="5466115" y="453713"/>
                  </a:lnTo>
                  <a:lnTo>
                    <a:pt x="5514879" y="581591"/>
                  </a:lnTo>
                  <a:cubicBezTo>
                    <a:pt x="5519511" y="593739"/>
                    <a:pt x="5533114" y="599831"/>
                    <a:pt x="5545262" y="595199"/>
                  </a:cubicBezTo>
                  <a:cubicBezTo>
                    <a:pt x="5557410" y="590566"/>
                    <a:pt x="5563502" y="576963"/>
                    <a:pt x="5558870" y="564815"/>
                  </a:cubicBezTo>
                  <a:lnTo>
                    <a:pt x="5473228" y="340229"/>
                  </a:lnTo>
                  <a:cubicBezTo>
                    <a:pt x="5466808" y="325008"/>
                    <a:pt x="5467809" y="329249"/>
                    <a:pt x="5444085" y="327053"/>
                  </a:cubicBezTo>
                  <a:close/>
                  <a:moveTo>
                    <a:pt x="6685570" y="327052"/>
                  </a:moveTo>
                  <a:cubicBezTo>
                    <a:pt x="6661689" y="329248"/>
                    <a:pt x="6663072" y="325007"/>
                    <a:pt x="6655478" y="340228"/>
                  </a:cubicBezTo>
                  <a:lnTo>
                    <a:pt x="6569835" y="564814"/>
                  </a:lnTo>
                  <a:cubicBezTo>
                    <a:pt x="6565203" y="576962"/>
                    <a:pt x="6571296" y="590565"/>
                    <a:pt x="6583443" y="595198"/>
                  </a:cubicBezTo>
                  <a:cubicBezTo>
                    <a:pt x="6595591" y="599830"/>
                    <a:pt x="6609195" y="593738"/>
                    <a:pt x="6613827" y="581590"/>
                  </a:cubicBezTo>
                  <a:lnTo>
                    <a:pt x="6662591" y="453712"/>
                  </a:lnTo>
                  <a:lnTo>
                    <a:pt x="6671804" y="453712"/>
                  </a:lnTo>
                  <a:lnTo>
                    <a:pt x="6610273" y="701510"/>
                  </a:lnTo>
                  <a:lnTo>
                    <a:pt x="6671344" y="701510"/>
                  </a:lnTo>
                  <a:lnTo>
                    <a:pt x="6671344" y="896203"/>
                  </a:lnTo>
                  <a:cubicBezTo>
                    <a:pt x="6671344" y="913572"/>
                    <a:pt x="6685425" y="927653"/>
                    <a:pt x="6702794" y="927653"/>
                  </a:cubicBezTo>
                  <a:cubicBezTo>
                    <a:pt x="6720164" y="927653"/>
                    <a:pt x="6734245" y="913572"/>
                    <a:pt x="6734245" y="896203"/>
                  </a:cubicBezTo>
                  <a:lnTo>
                    <a:pt x="6734245" y="701510"/>
                  </a:lnTo>
                  <a:lnTo>
                    <a:pt x="6749114" y="701510"/>
                  </a:lnTo>
                  <a:lnTo>
                    <a:pt x="6749114" y="896203"/>
                  </a:lnTo>
                  <a:cubicBezTo>
                    <a:pt x="6749114" y="913572"/>
                    <a:pt x="6763194" y="927653"/>
                    <a:pt x="6780564" y="927653"/>
                  </a:cubicBezTo>
                  <a:cubicBezTo>
                    <a:pt x="6797933" y="927653"/>
                    <a:pt x="6812014" y="913572"/>
                    <a:pt x="6812014" y="896203"/>
                  </a:cubicBezTo>
                  <a:lnTo>
                    <a:pt x="6812014" y="701510"/>
                  </a:lnTo>
                  <a:lnTo>
                    <a:pt x="6872825" y="701510"/>
                  </a:lnTo>
                  <a:lnTo>
                    <a:pt x="6811294" y="453712"/>
                  </a:lnTo>
                  <a:lnTo>
                    <a:pt x="6820798" y="453712"/>
                  </a:lnTo>
                  <a:lnTo>
                    <a:pt x="6869562" y="581590"/>
                  </a:lnTo>
                  <a:cubicBezTo>
                    <a:pt x="6874194" y="593738"/>
                    <a:pt x="6887797" y="599830"/>
                    <a:pt x="6899945" y="595198"/>
                  </a:cubicBezTo>
                  <a:cubicBezTo>
                    <a:pt x="6912093" y="590565"/>
                    <a:pt x="6918185" y="576962"/>
                    <a:pt x="6913553" y="564814"/>
                  </a:cubicBezTo>
                  <a:lnTo>
                    <a:pt x="6827911" y="340228"/>
                  </a:lnTo>
                  <a:cubicBezTo>
                    <a:pt x="6821491" y="325007"/>
                    <a:pt x="6822492" y="329248"/>
                    <a:pt x="6798768" y="327052"/>
                  </a:cubicBezTo>
                  <a:close/>
                  <a:moveTo>
                    <a:pt x="6008230" y="327052"/>
                  </a:moveTo>
                  <a:cubicBezTo>
                    <a:pt x="5984349" y="329248"/>
                    <a:pt x="5985732" y="325007"/>
                    <a:pt x="5978138" y="340228"/>
                  </a:cubicBezTo>
                  <a:lnTo>
                    <a:pt x="5892495" y="564814"/>
                  </a:lnTo>
                  <a:cubicBezTo>
                    <a:pt x="5887863" y="576962"/>
                    <a:pt x="5893956" y="590565"/>
                    <a:pt x="5906103" y="595198"/>
                  </a:cubicBezTo>
                  <a:cubicBezTo>
                    <a:pt x="5918251" y="599830"/>
                    <a:pt x="5931855" y="593738"/>
                    <a:pt x="5936487" y="581590"/>
                  </a:cubicBezTo>
                  <a:lnTo>
                    <a:pt x="5985251" y="453712"/>
                  </a:lnTo>
                  <a:lnTo>
                    <a:pt x="5994464" y="453712"/>
                  </a:lnTo>
                  <a:lnTo>
                    <a:pt x="5932933" y="701510"/>
                  </a:lnTo>
                  <a:lnTo>
                    <a:pt x="5994004" y="701510"/>
                  </a:lnTo>
                  <a:lnTo>
                    <a:pt x="5994004" y="896203"/>
                  </a:lnTo>
                  <a:cubicBezTo>
                    <a:pt x="5994004" y="913572"/>
                    <a:pt x="6008085" y="927653"/>
                    <a:pt x="6025454" y="927653"/>
                  </a:cubicBezTo>
                  <a:cubicBezTo>
                    <a:pt x="6042824" y="927653"/>
                    <a:pt x="6056905" y="913572"/>
                    <a:pt x="6056905" y="896203"/>
                  </a:cubicBezTo>
                  <a:lnTo>
                    <a:pt x="6056905" y="701510"/>
                  </a:lnTo>
                  <a:lnTo>
                    <a:pt x="6071774" y="701510"/>
                  </a:lnTo>
                  <a:lnTo>
                    <a:pt x="6071774" y="896203"/>
                  </a:lnTo>
                  <a:cubicBezTo>
                    <a:pt x="6071774" y="913572"/>
                    <a:pt x="6085854" y="927653"/>
                    <a:pt x="6103224" y="927653"/>
                  </a:cubicBezTo>
                  <a:cubicBezTo>
                    <a:pt x="6120593" y="927653"/>
                    <a:pt x="6134674" y="913572"/>
                    <a:pt x="6134674" y="896203"/>
                  </a:cubicBezTo>
                  <a:lnTo>
                    <a:pt x="6134674" y="701510"/>
                  </a:lnTo>
                  <a:lnTo>
                    <a:pt x="6195485" y="701510"/>
                  </a:lnTo>
                  <a:lnTo>
                    <a:pt x="6133954" y="453712"/>
                  </a:lnTo>
                  <a:lnTo>
                    <a:pt x="6143458" y="453712"/>
                  </a:lnTo>
                  <a:lnTo>
                    <a:pt x="6192222" y="581590"/>
                  </a:lnTo>
                  <a:cubicBezTo>
                    <a:pt x="6196854" y="593738"/>
                    <a:pt x="6210457" y="599830"/>
                    <a:pt x="6222605" y="595198"/>
                  </a:cubicBezTo>
                  <a:cubicBezTo>
                    <a:pt x="6234753" y="590565"/>
                    <a:pt x="6240845" y="576962"/>
                    <a:pt x="6236213" y="564814"/>
                  </a:cubicBezTo>
                  <a:lnTo>
                    <a:pt x="6150571" y="340228"/>
                  </a:lnTo>
                  <a:cubicBezTo>
                    <a:pt x="6144151" y="325007"/>
                    <a:pt x="6145152" y="329248"/>
                    <a:pt x="6121428" y="327052"/>
                  </a:cubicBezTo>
                  <a:close/>
                  <a:moveTo>
                    <a:pt x="4653544" y="327052"/>
                  </a:moveTo>
                  <a:cubicBezTo>
                    <a:pt x="4629663" y="329248"/>
                    <a:pt x="4631046" y="325007"/>
                    <a:pt x="4623452" y="340228"/>
                  </a:cubicBezTo>
                  <a:lnTo>
                    <a:pt x="4537809" y="564814"/>
                  </a:lnTo>
                  <a:cubicBezTo>
                    <a:pt x="4533177" y="576962"/>
                    <a:pt x="4539270" y="590565"/>
                    <a:pt x="4551417" y="595198"/>
                  </a:cubicBezTo>
                  <a:cubicBezTo>
                    <a:pt x="4563565" y="599830"/>
                    <a:pt x="4577169" y="593738"/>
                    <a:pt x="4581801" y="581590"/>
                  </a:cubicBezTo>
                  <a:lnTo>
                    <a:pt x="4630565" y="453712"/>
                  </a:lnTo>
                  <a:lnTo>
                    <a:pt x="4639778" y="453712"/>
                  </a:lnTo>
                  <a:lnTo>
                    <a:pt x="4578247" y="701510"/>
                  </a:lnTo>
                  <a:lnTo>
                    <a:pt x="4639318" y="701510"/>
                  </a:lnTo>
                  <a:lnTo>
                    <a:pt x="4639318" y="896203"/>
                  </a:lnTo>
                  <a:cubicBezTo>
                    <a:pt x="4639318" y="913572"/>
                    <a:pt x="4653399" y="927653"/>
                    <a:pt x="4670768" y="927653"/>
                  </a:cubicBezTo>
                  <a:cubicBezTo>
                    <a:pt x="4688138" y="927653"/>
                    <a:pt x="4702219" y="913572"/>
                    <a:pt x="4702219" y="896203"/>
                  </a:cubicBezTo>
                  <a:lnTo>
                    <a:pt x="4702219" y="701510"/>
                  </a:lnTo>
                  <a:lnTo>
                    <a:pt x="4717088" y="701510"/>
                  </a:lnTo>
                  <a:lnTo>
                    <a:pt x="4717088" y="896203"/>
                  </a:lnTo>
                  <a:cubicBezTo>
                    <a:pt x="4717088" y="913572"/>
                    <a:pt x="4731168" y="927653"/>
                    <a:pt x="4748538" y="927653"/>
                  </a:cubicBezTo>
                  <a:cubicBezTo>
                    <a:pt x="4765907" y="927653"/>
                    <a:pt x="4779988" y="913572"/>
                    <a:pt x="4779988" y="896203"/>
                  </a:cubicBezTo>
                  <a:lnTo>
                    <a:pt x="4779988" y="701510"/>
                  </a:lnTo>
                  <a:lnTo>
                    <a:pt x="4840799" y="701510"/>
                  </a:lnTo>
                  <a:lnTo>
                    <a:pt x="4779268" y="453712"/>
                  </a:lnTo>
                  <a:lnTo>
                    <a:pt x="4788772" y="453712"/>
                  </a:lnTo>
                  <a:lnTo>
                    <a:pt x="4837536" y="581590"/>
                  </a:lnTo>
                  <a:cubicBezTo>
                    <a:pt x="4842168" y="593738"/>
                    <a:pt x="4855771" y="599830"/>
                    <a:pt x="4867919" y="595198"/>
                  </a:cubicBezTo>
                  <a:cubicBezTo>
                    <a:pt x="4880067" y="590565"/>
                    <a:pt x="4886159" y="576962"/>
                    <a:pt x="4881527" y="564814"/>
                  </a:cubicBezTo>
                  <a:lnTo>
                    <a:pt x="4795885" y="340228"/>
                  </a:lnTo>
                  <a:cubicBezTo>
                    <a:pt x="4789465" y="325007"/>
                    <a:pt x="4790466" y="329248"/>
                    <a:pt x="4766742" y="327052"/>
                  </a:cubicBezTo>
                  <a:close/>
                  <a:moveTo>
                    <a:pt x="3976201" y="327052"/>
                  </a:moveTo>
                  <a:cubicBezTo>
                    <a:pt x="3952320" y="329248"/>
                    <a:pt x="3953703" y="325007"/>
                    <a:pt x="3946109" y="340228"/>
                  </a:cubicBezTo>
                  <a:lnTo>
                    <a:pt x="3860466" y="564814"/>
                  </a:lnTo>
                  <a:cubicBezTo>
                    <a:pt x="3855834" y="576962"/>
                    <a:pt x="3861927" y="590565"/>
                    <a:pt x="3874074" y="595198"/>
                  </a:cubicBezTo>
                  <a:cubicBezTo>
                    <a:pt x="3886222" y="599830"/>
                    <a:pt x="3899826" y="593738"/>
                    <a:pt x="3904458" y="581590"/>
                  </a:cubicBezTo>
                  <a:lnTo>
                    <a:pt x="3953222" y="453712"/>
                  </a:lnTo>
                  <a:lnTo>
                    <a:pt x="3962435" y="453712"/>
                  </a:lnTo>
                  <a:lnTo>
                    <a:pt x="3900904" y="701510"/>
                  </a:lnTo>
                  <a:lnTo>
                    <a:pt x="3961975" y="701510"/>
                  </a:lnTo>
                  <a:lnTo>
                    <a:pt x="3961975" y="896203"/>
                  </a:lnTo>
                  <a:cubicBezTo>
                    <a:pt x="3961975" y="913572"/>
                    <a:pt x="3976056" y="927653"/>
                    <a:pt x="3993425" y="927653"/>
                  </a:cubicBezTo>
                  <a:cubicBezTo>
                    <a:pt x="4010795" y="927653"/>
                    <a:pt x="4024876" y="913572"/>
                    <a:pt x="4024876" y="896203"/>
                  </a:cubicBezTo>
                  <a:lnTo>
                    <a:pt x="4024876" y="701510"/>
                  </a:lnTo>
                  <a:lnTo>
                    <a:pt x="4039745" y="701510"/>
                  </a:lnTo>
                  <a:lnTo>
                    <a:pt x="4039745" y="896203"/>
                  </a:lnTo>
                  <a:cubicBezTo>
                    <a:pt x="4039745" y="913572"/>
                    <a:pt x="4053825" y="927653"/>
                    <a:pt x="4071195" y="927653"/>
                  </a:cubicBezTo>
                  <a:cubicBezTo>
                    <a:pt x="4088564" y="927653"/>
                    <a:pt x="4102645" y="913572"/>
                    <a:pt x="4102645" y="896203"/>
                  </a:cubicBezTo>
                  <a:lnTo>
                    <a:pt x="4102645" y="701510"/>
                  </a:lnTo>
                  <a:lnTo>
                    <a:pt x="4163456" y="701510"/>
                  </a:lnTo>
                  <a:lnTo>
                    <a:pt x="4101925" y="453712"/>
                  </a:lnTo>
                  <a:lnTo>
                    <a:pt x="4111429" y="453712"/>
                  </a:lnTo>
                  <a:lnTo>
                    <a:pt x="4160193" y="581590"/>
                  </a:lnTo>
                  <a:cubicBezTo>
                    <a:pt x="4164825" y="593738"/>
                    <a:pt x="4178428" y="599830"/>
                    <a:pt x="4190576" y="595198"/>
                  </a:cubicBezTo>
                  <a:cubicBezTo>
                    <a:pt x="4202724" y="590565"/>
                    <a:pt x="4208816" y="576962"/>
                    <a:pt x="4204184" y="564814"/>
                  </a:cubicBezTo>
                  <a:lnTo>
                    <a:pt x="4118542" y="340228"/>
                  </a:lnTo>
                  <a:cubicBezTo>
                    <a:pt x="4112122" y="325007"/>
                    <a:pt x="4113123" y="329248"/>
                    <a:pt x="4089399" y="327052"/>
                  </a:cubicBezTo>
                  <a:close/>
                  <a:moveTo>
                    <a:pt x="3298858" y="327052"/>
                  </a:moveTo>
                  <a:cubicBezTo>
                    <a:pt x="3274977" y="329248"/>
                    <a:pt x="3276360" y="325007"/>
                    <a:pt x="3268766" y="340228"/>
                  </a:cubicBezTo>
                  <a:lnTo>
                    <a:pt x="3183123" y="564814"/>
                  </a:lnTo>
                  <a:cubicBezTo>
                    <a:pt x="3178491" y="576962"/>
                    <a:pt x="3184584" y="590565"/>
                    <a:pt x="3196731" y="595198"/>
                  </a:cubicBezTo>
                  <a:cubicBezTo>
                    <a:pt x="3208879" y="599830"/>
                    <a:pt x="3222483" y="593738"/>
                    <a:pt x="3227115" y="581590"/>
                  </a:cubicBezTo>
                  <a:lnTo>
                    <a:pt x="3275879" y="453712"/>
                  </a:lnTo>
                  <a:lnTo>
                    <a:pt x="3285092" y="453712"/>
                  </a:lnTo>
                  <a:lnTo>
                    <a:pt x="3223561" y="701510"/>
                  </a:lnTo>
                  <a:lnTo>
                    <a:pt x="3284632" y="701510"/>
                  </a:lnTo>
                  <a:lnTo>
                    <a:pt x="3284632" y="896203"/>
                  </a:lnTo>
                  <a:cubicBezTo>
                    <a:pt x="3284632" y="913572"/>
                    <a:pt x="3298713" y="927653"/>
                    <a:pt x="3316082" y="927653"/>
                  </a:cubicBezTo>
                  <a:cubicBezTo>
                    <a:pt x="3333452" y="927653"/>
                    <a:pt x="3347533" y="913572"/>
                    <a:pt x="3347533" y="896203"/>
                  </a:cubicBezTo>
                  <a:lnTo>
                    <a:pt x="3347533" y="701510"/>
                  </a:lnTo>
                  <a:lnTo>
                    <a:pt x="3362402" y="701510"/>
                  </a:lnTo>
                  <a:lnTo>
                    <a:pt x="3362402" y="896203"/>
                  </a:lnTo>
                  <a:cubicBezTo>
                    <a:pt x="3362402" y="913572"/>
                    <a:pt x="3376482" y="927653"/>
                    <a:pt x="3393852" y="927653"/>
                  </a:cubicBezTo>
                  <a:cubicBezTo>
                    <a:pt x="3411221" y="927653"/>
                    <a:pt x="3425302" y="913572"/>
                    <a:pt x="3425302" y="896203"/>
                  </a:cubicBezTo>
                  <a:lnTo>
                    <a:pt x="3425302" y="701510"/>
                  </a:lnTo>
                  <a:lnTo>
                    <a:pt x="3486113" y="701510"/>
                  </a:lnTo>
                  <a:lnTo>
                    <a:pt x="3424582" y="453712"/>
                  </a:lnTo>
                  <a:lnTo>
                    <a:pt x="3434086" y="453712"/>
                  </a:lnTo>
                  <a:lnTo>
                    <a:pt x="3482850" y="581590"/>
                  </a:lnTo>
                  <a:cubicBezTo>
                    <a:pt x="3487482" y="593738"/>
                    <a:pt x="3501085" y="599830"/>
                    <a:pt x="3513233" y="595198"/>
                  </a:cubicBezTo>
                  <a:cubicBezTo>
                    <a:pt x="3525381" y="590565"/>
                    <a:pt x="3531473" y="576962"/>
                    <a:pt x="3526841" y="564814"/>
                  </a:cubicBezTo>
                  <a:lnTo>
                    <a:pt x="3441199" y="340228"/>
                  </a:lnTo>
                  <a:cubicBezTo>
                    <a:pt x="3434779" y="325007"/>
                    <a:pt x="3435780" y="329248"/>
                    <a:pt x="3412056" y="327052"/>
                  </a:cubicBezTo>
                  <a:close/>
                  <a:moveTo>
                    <a:pt x="2621516" y="327052"/>
                  </a:moveTo>
                  <a:cubicBezTo>
                    <a:pt x="2597634" y="329248"/>
                    <a:pt x="2599018" y="325007"/>
                    <a:pt x="2591423" y="340228"/>
                  </a:cubicBezTo>
                  <a:lnTo>
                    <a:pt x="2505780" y="564814"/>
                  </a:lnTo>
                  <a:cubicBezTo>
                    <a:pt x="2501149" y="576962"/>
                    <a:pt x="2507241" y="590565"/>
                    <a:pt x="2519389" y="595198"/>
                  </a:cubicBezTo>
                  <a:cubicBezTo>
                    <a:pt x="2531537" y="599830"/>
                    <a:pt x="2545139" y="593738"/>
                    <a:pt x="2549772" y="581590"/>
                  </a:cubicBezTo>
                  <a:lnTo>
                    <a:pt x="2598536" y="453712"/>
                  </a:lnTo>
                  <a:lnTo>
                    <a:pt x="2607749" y="453712"/>
                  </a:lnTo>
                  <a:lnTo>
                    <a:pt x="2546218" y="701510"/>
                  </a:lnTo>
                  <a:lnTo>
                    <a:pt x="2607289" y="701510"/>
                  </a:lnTo>
                  <a:lnTo>
                    <a:pt x="2607289" y="896203"/>
                  </a:lnTo>
                  <a:cubicBezTo>
                    <a:pt x="2607289" y="913572"/>
                    <a:pt x="2621370" y="927653"/>
                    <a:pt x="2638740" y="927653"/>
                  </a:cubicBezTo>
                  <a:cubicBezTo>
                    <a:pt x="2656109" y="927653"/>
                    <a:pt x="2670190" y="913572"/>
                    <a:pt x="2670190" y="896203"/>
                  </a:cubicBezTo>
                  <a:lnTo>
                    <a:pt x="2670190" y="701510"/>
                  </a:lnTo>
                  <a:lnTo>
                    <a:pt x="2685059" y="701510"/>
                  </a:lnTo>
                  <a:lnTo>
                    <a:pt x="2685059" y="896203"/>
                  </a:lnTo>
                  <a:cubicBezTo>
                    <a:pt x="2685059" y="913572"/>
                    <a:pt x="2699140" y="927653"/>
                    <a:pt x="2716509" y="927653"/>
                  </a:cubicBezTo>
                  <a:cubicBezTo>
                    <a:pt x="2733878" y="927653"/>
                    <a:pt x="2747959" y="913572"/>
                    <a:pt x="2747959" y="896203"/>
                  </a:cubicBezTo>
                  <a:lnTo>
                    <a:pt x="2747959" y="701510"/>
                  </a:lnTo>
                  <a:lnTo>
                    <a:pt x="2808770" y="701510"/>
                  </a:lnTo>
                  <a:lnTo>
                    <a:pt x="2747240" y="453712"/>
                  </a:lnTo>
                  <a:lnTo>
                    <a:pt x="2756743" y="453712"/>
                  </a:lnTo>
                  <a:lnTo>
                    <a:pt x="2805507" y="581590"/>
                  </a:lnTo>
                  <a:cubicBezTo>
                    <a:pt x="2810139" y="593738"/>
                    <a:pt x="2823742" y="599830"/>
                    <a:pt x="2835890" y="595198"/>
                  </a:cubicBezTo>
                  <a:cubicBezTo>
                    <a:pt x="2848038" y="590565"/>
                    <a:pt x="2854131" y="576962"/>
                    <a:pt x="2849498" y="564814"/>
                  </a:cubicBezTo>
                  <a:lnTo>
                    <a:pt x="2763856" y="340228"/>
                  </a:lnTo>
                  <a:cubicBezTo>
                    <a:pt x="2757437" y="325007"/>
                    <a:pt x="2758437" y="329248"/>
                    <a:pt x="2734713" y="327052"/>
                  </a:cubicBezTo>
                  <a:close/>
                  <a:moveTo>
                    <a:pt x="1944172" y="327052"/>
                  </a:moveTo>
                  <a:cubicBezTo>
                    <a:pt x="1920291" y="329248"/>
                    <a:pt x="1921675" y="325007"/>
                    <a:pt x="1914080" y="340228"/>
                  </a:cubicBezTo>
                  <a:lnTo>
                    <a:pt x="1828438" y="564814"/>
                  </a:lnTo>
                  <a:cubicBezTo>
                    <a:pt x="1823805" y="576962"/>
                    <a:pt x="1829898" y="590565"/>
                    <a:pt x="1842046" y="595198"/>
                  </a:cubicBezTo>
                  <a:cubicBezTo>
                    <a:pt x="1854194" y="599830"/>
                    <a:pt x="1867797" y="593738"/>
                    <a:pt x="1872429" y="581590"/>
                  </a:cubicBezTo>
                  <a:lnTo>
                    <a:pt x="1921193" y="453712"/>
                  </a:lnTo>
                  <a:lnTo>
                    <a:pt x="1930406" y="453712"/>
                  </a:lnTo>
                  <a:lnTo>
                    <a:pt x="1868875" y="701510"/>
                  </a:lnTo>
                  <a:lnTo>
                    <a:pt x="1929946" y="701510"/>
                  </a:lnTo>
                  <a:lnTo>
                    <a:pt x="1929946" y="896203"/>
                  </a:lnTo>
                  <a:cubicBezTo>
                    <a:pt x="1929946" y="913572"/>
                    <a:pt x="1944027" y="927653"/>
                    <a:pt x="1961397" y="927653"/>
                  </a:cubicBezTo>
                  <a:cubicBezTo>
                    <a:pt x="1978766" y="927653"/>
                    <a:pt x="1992846" y="913572"/>
                    <a:pt x="1992846" y="896203"/>
                  </a:cubicBezTo>
                  <a:lnTo>
                    <a:pt x="1992846" y="701510"/>
                  </a:lnTo>
                  <a:lnTo>
                    <a:pt x="2007716" y="701510"/>
                  </a:lnTo>
                  <a:lnTo>
                    <a:pt x="2007716" y="896203"/>
                  </a:lnTo>
                  <a:cubicBezTo>
                    <a:pt x="2007716" y="913572"/>
                    <a:pt x="2021796" y="927653"/>
                    <a:pt x="2039166" y="927653"/>
                  </a:cubicBezTo>
                  <a:cubicBezTo>
                    <a:pt x="2056535" y="927653"/>
                    <a:pt x="2070616" y="913572"/>
                    <a:pt x="2070616" y="896203"/>
                  </a:cubicBezTo>
                  <a:lnTo>
                    <a:pt x="2070616" y="701510"/>
                  </a:lnTo>
                  <a:lnTo>
                    <a:pt x="2131427" y="701510"/>
                  </a:lnTo>
                  <a:lnTo>
                    <a:pt x="2069896" y="453712"/>
                  </a:lnTo>
                  <a:lnTo>
                    <a:pt x="2079400" y="453712"/>
                  </a:lnTo>
                  <a:lnTo>
                    <a:pt x="2128164" y="581590"/>
                  </a:lnTo>
                  <a:cubicBezTo>
                    <a:pt x="2132796" y="593738"/>
                    <a:pt x="2146399" y="599830"/>
                    <a:pt x="2158547" y="595198"/>
                  </a:cubicBezTo>
                  <a:cubicBezTo>
                    <a:pt x="2170695" y="590565"/>
                    <a:pt x="2176787" y="576962"/>
                    <a:pt x="2172155" y="564814"/>
                  </a:cubicBezTo>
                  <a:lnTo>
                    <a:pt x="2086513" y="340228"/>
                  </a:lnTo>
                  <a:cubicBezTo>
                    <a:pt x="2080094" y="325007"/>
                    <a:pt x="2081094" y="329248"/>
                    <a:pt x="2057371" y="327052"/>
                  </a:cubicBezTo>
                  <a:close/>
                  <a:moveTo>
                    <a:pt x="1266829" y="327052"/>
                  </a:moveTo>
                  <a:cubicBezTo>
                    <a:pt x="1242948" y="329248"/>
                    <a:pt x="1244332" y="325007"/>
                    <a:pt x="1236737" y="340228"/>
                  </a:cubicBezTo>
                  <a:lnTo>
                    <a:pt x="1151095" y="564814"/>
                  </a:lnTo>
                  <a:cubicBezTo>
                    <a:pt x="1146463" y="576962"/>
                    <a:pt x="1152555" y="590565"/>
                    <a:pt x="1164703" y="595198"/>
                  </a:cubicBezTo>
                  <a:cubicBezTo>
                    <a:pt x="1176851" y="599830"/>
                    <a:pt x="1190454" y="593738"/>
                    <a:pt x="1195086" y="581590"/>
                  </a:cubicBezTo>
                  <a:lnTo>
                    <a:pt x="1243850" y="453712"/>
                  </a:lnTo>
                  <a:lnTo>
                    <a:pt x="1253063" y="453712"/>
                  </a:lnTo>
                  <a:lnTo>
                    <a:pt x="1191532" y="701510"/>
                  </a:lnTo>
                  <a:lnTo>
                    <a:pt x="1252603" y="701510"/>
                  </a:lnTo>
                  <a:lnTo>
                    <a:pt x="1252603" y="896203"/>
                  </a:lnTo>
                  <a:cubicBezTo>
                    <a:pt x="1252603" y="913572"/>
                    <a:pt x="1266684" y="927653"/>
                    <a:pt x="1284054" y="927653"/>
                  </a:cubicBezTo>
                  <a:cubicBezTo>
                    <a:pt x="1301423" y="927653"/>
                    <a:pt x="1315503" y="913572"/>
                    <a:pt x="1315503" y="896203"/>
                  </a:cubicBezTo>
                  <a:lnTo>
                    <a:pt x="1315503" y="701510"/>
                  </a:lnTo>
                  <a:lnTo>
                    <a:pt x="1330373" y="701510"/>
                  </a:lnTo>
                  <a:lnTo>
                    <a:pt x="1330373" y="896203"/>
                  </a:lnTo>
                  <a:cubicBezTo>
                    <a:pt x="1330373" y="913572"/>
                    <a:pt x="1344454" y="927653"/>
                    <a:pt x="1361823" y="927653"/>
                  </a:cubicBezTo>
                  <a:cubicBezTo>
                    <a:pt x="1379192" y="927653"/>
                    <a:pt x="1393273" y="913572"/>
                    <a:pt x="1393273" y="896203"/>
                  </a:cubicBezTo>
                  <a:lnTo>
                    <a:pt x="1393273" y="701510"/>
                  </a:lnTo>
                  <a:lnTo>
                    <a:pt x="1454084" y="701510"/>
                  </a:lnTo>
                  <a:lnTo>
                    <a:pt x="1392554" y="453712"/>
                  </a:lnTo>
                  <a:lnTo>
                    <a:pt x="1402057" y="453712"/>
                  </a:lnTo>
                  <a:lnTo>
                    <a:pt x="1450821" y="581590"/>
                  </a:lnTo>
                  <a:cubicBezTo>
                    <a:pt x="1455453" y="593738"/>
                    <a:pt x="1469056" y="599830"/>
                    <a:pt x="1481205" y="595198"/>
                  </a:cubicBezTo>
                  <a:cubicBezTo>
                    <a:pt x="1493352" y="590565"/>
                    <a:pt x="1499445" y="576962"/>
                    <a:pt x="1494812" y="564814"/>
                  </a:cubicBezTo>
                  <a:lnTo>
                    <a:pt x="1409170" y="340228"/>
                  </a:lnTo>
                  <a:cubicBezTo>
                    <a:pt x="1402750" y="325007"/>
                    <a:pt x="1403751" y="329248"/>
                    <a:pt x="1380027" y="327052"/>
                  </a:cubicBezTo>
                  <a:close/>
                  <a:moveTo>
                    <a:pt x="194031" y="317426"/>
                  </a:moveTo>
                  <a:cubicBezTo>
                    <a:pt x="165118" y="317426"/>
                    <a:pt x="141680" y="340865"/>
                    <a:pt x="141680" y="369777"/>
                  </a:cubicBezTo>
                  <a:lnTo>
                    <a:pt x="141680" y="436984"/>
                  </a:lnTo>
                  <a:lnTo>
                    <a:pt x="141680" y="562763"/>
                  </a:lnTo>
                  <a:cubicBezTo>
                    <a:pt x="141680" y="577623"/>
                    <a:pt x="153727" y="589670"/>
                    <a:pt x="168587" y="589670"/>
                  </a:cubicBezTo>
                  <a:cubicBezTo>
                    <a:pt x="183447" y="589670"/>
                    <a:pt x="195494" y="577623"/>
                    <a:pt x="195494" y="562763"/>
                  </a:cubicBezTo>
                  <a:lnTo>
                    <a:pt x="195494" y="436984"/>
                  </a:lnTo>
                  <a:lnTo>
                    <a:pt x="203500" y="436984"/>
                  </a:lnTo>
                  <a:cubicBezTo>
                    <a:pt x="203062" y="583523"/>
                    <a:pt x="202624" y="730062"/>
                    <a:pt x="202186" y="876601"/>
                  </a:cubicBezTo>
                  <a:cubicBezTo>
                    <a:pt x="202186" y="895174"/>
                    <a:pt x="217243" y="910231"/>
                    <a:pt x="235816" y="910231"/>
                  </a:cubicBezTo>
                  <a:cubicBezTo>
                    <a:pt x="254389" y="910231"/>
                    <a:pt x="269445" y="895174"/>
                    <a:pt x="269445" y="876601"/>
                  </a:cubicBezTo>
                  <a:lnTo>
                    <a:pt x="269445" y="607822"/>
                  </a:lnTo>
                  <a:lnTo>
                    <a:pt x="289623" y="607822"/>
                  </a:lnTo>
                  <a:lnTo>
                    <a:pt x="289623" y="876602"/>
                  </a:lnTo>
                  <a:cubicBezTo>
                    <a:pt x="289623" y="895175"/>
                    <a:pt x="304679" y="910231"/>
                    <a:pt x="323252" y="910231"/>
                  </a:cubicBezTo>
                  <a:cubicBezTo>
                    <a:pt x="341825" y="910231"/>
                    <a:pt x="356882" y="895175"/>
                    <a:pt x="356882" y="876602"/>
                  </a:cubicBezTo>
                  <a:cubicBezTo>
                    <a:pt x="357320" y="730062"/>
                    <a:pt x="357758" y="583523"/>
                    <a:pt x="358196" y="436984"/>
                  </a:cubicBezTo>
                  <a:lnTo>
                    <a:pt x="366203" y="436984"/>
                  </a:lnTo>
                  <a:lnTo>
                    <a:pt x="366203" y="562763"/>
                  </a:lnTo>
                  <a:cubicBezTo>
                    <a:pt x="366203" y="577623"/>
                    <a:pt x="378249" y="589670"/>
                    <a:pt x="393110" y="589670"/>
                  </a:cubicBezTo>
                  <a:cubicBezTo>
                    <a:pt x="407970" y="589670"/>
                    <a:pt x="420016" y="577623"/>
                    <a:pt x="420016" y="562763"/>
                  </a:cubicBezTo>
                  <a:lnTo>
                    <a:pt x="420016" y="418832"/>
                  </a:lnTo>
                  <a:lnTo>
                    <a:pt x="420016" y="369777"/>
                  </a:lnTo>
                  <a:cubicBezTo>
                    <a:pt x="420016" y="340865"/>
                    <a:pt x="396578" y="317426"/>
                    <a:pt x="367665" y="317426"/>
                  </a:cubicBezTo>
                  <a:close/>
                  <a:moveTo>
                    <a:pt x="563396" y="316398"/>
                  </a:moveTo>
                  <a:cubicBezTo>
                    <a:pt x="539514" y="318594"/>
                    <a:pt x="540898" y="314353"/>
                    <a:pt x="533303" y="329574"/>
                  </a:cubicBezTo>
                  <a:lnTo>
                    <a:pt x="447661" y="554160"/>
                  </a:lnTo>
                  <a:cubicBezTo>
                    <a:pt x="443029" y="566308"/>
                    <a:pt x="449121" y="579911"/>
                    <a:pt x="461269" y="584544"/>
                  </a:cubicBezTo>
                  <a:cubicBezTo>
                    <a:pt x="473417" y="589176"/>
                    <a:pt x="487020" y="583084"/>
                    <a:pt x="491653" y="570936"/>
                  </a:cubicBezTo>
                  <a:lnTo>
                    <a:pt x="540417" y="443058"/>
                  </a:lnTo>
                  <a:lnTo>
                    <a:pt x="549629" y="443058"/>
                  </a:lnTo>
                  <a:lnTo>
                    <a:pt x="488099" y="690856"/>
                  </a:lnTo>
                  <a:lnTo>
                    <a:pt x="549170" y="690856"/>
                  </a:lnTo>
                  <a:lnTo>
                    <a:pt x="549170" y="885549"/>
                  </a:lnTo>
                  <a:cubicBezTo>
                    <a:pt x="549170" y="902918"/>
                    <a:pt x="563251" y="916999"/>
                    <a:pt x="580620" y="916999"/>
                  </a:cubicBezTo>
                  <a:cubicBezTo>
                    <a:pt x="597990" y="916999"/>
                    <a:pt x="612070" y="902918"/>
                    <a:pt x="612070" y="885549"/>
                  </a:cubicBezTo>
                  <a:lnTo>
                    <a:pt x="612070" y="690856"/>
                  </a:lnTo>
                  <a:lnTo>
                    <a:pt x="626939" y="690856"/>
                  </a:lnTo>
                  <a:lnTo>
                    <a:pt x="626939" y="885549"/>
                  </a:lnTo>
                  <a:cubicBezTo>
                    <a:pt x="626939" y="902918"/>
                    <a:pt x="641020" y="916999"/>
                    <a:pt x="658390" y="916999"/>
                  </a:cubicBezTo>
                  <a:cubicBezTo>
                    <a:pt x="675759" y="916999"/>
                    <a:pt x="689840" y="902918"/>
                    <a:pt x="689840" y="885549"/>
                  </a:cubicBezTo>
                  <a:lnTo>
                    <a:pt x="689840" y="690856"/>
                  </a:lnTo>
                  <a:lnTo>
                    <a:pt x="750650" y="690856"/>
                  </a:lnTo>
                  <a:lnTo>
                    <a:pt x="689120" y="443058"/>
                  </a:lnTo>
                  <a:lnTo>
                    <a:pt x="698623" y="443058"/>
                  </a:lnTo>
                  <a:lnTo>
                    <a:pt x="747387" y="570936"/>
                  </a:lnTo>
                  <a:cubicBezTo>
                    <a:pt x="752020" y="583084"/>
                    <a:pt x="765623" y="589176"/>
                    <a:pt x="777771" y="584544"/>
                  </a:cubicBezTo>
                  <a:cubicBezTo>
                    <a:pt x="789919" y="579911"/>
                    <a:pt x="796011" y="566308"/>
                    <a:pt x="791379" y="554160"/>
                  </a:cubicBezTo>
                  <a:lnTo>
                    <a:pt x="705737" y="329574"/>
                  </a:lnTo>
                  <a:cubicBezTo>
                    <a:pt x="699317" y="314353"/>
                    <a:pt x="700317" y="318594"/>
                    <a:pt x="676594" y="316398"/>
                  </a:cubicBezTo>
                  <a:close/>
                  <a:moveTo>
                    <a:pt x="5387486" y="187817"/>
                  </a:moveTo>
                  <a:cubicBezTo>
                    <a:pt x="5354055" y="187817"/>
                    <a:pt x="5326953" y="214919"/>
                    <a:pt x="5326953" y="248350"/>
                  </a:cubicBezTo>
                  <a:cubicBezTo>
                    <a:pt x="5326953" y="281782"/>
                    <a:pt x="5354055" y="308884"/>
                    <a:pt x="5387486" y="308884"/>
                  </a:cubicBezTo>
                  <a:cubicBezTo>
                    <a:pt x="5420918" y="308884"/>
                    <a:pt x="5448020" y="281782"/>
                    <a:pt x="5448020" y="248350"/>
                  </a:cubicBezTo>
                  <a:cubicBezTo>
                    <a:pt x="5448020" y="214919"/>
                    <a:pt x="5420918" y="187817"/>
                    <a:pt x="5387486" y="187817"/>
                  </a:cubicBezTo>
                  <a:close/>
                  <a:moveTo>
                    <a:pt x="6742169" y="187816"/>
                  </a:moveTo>
                  <a:cubicBezTo>
                    <a:pt x="6708738" y="187816"/>
                    <a:pt x="6681636" y="214918"/>
                    <a:pt x="6681636" y="248349"/>
                  </a:cubicBezTo>
                  <a:cubicBezTo>
                    <a:pt x="6681636" y="281781"/>
                    <a:pt x="6708738" y="308883"/>
                    <a:pt x="6742169" y="308883"/>
                  </a:cubicBezTo>
                  <a:cubicBezTo>
                    <a:pt x="6775601" y="308883"/>
                    <a:pt x="6802703" y="281781"/>
                    <a:pt x="6802703" y="248349"/>
                  </a:cubicBezTo>
                  <a:cubicBezTo>
                    <a:pt x="6802703" y="214918"/>
                    <a:pt x="6775601" y="187816"/>
                    <a:pt x="6742169" y="187816"/>
                  </a:cubicBezTo>
                  <a:close/>
                  <a:moveTo>
                    <a:pt x="6403025" y="187816"/>
                  </a:moveTo>
                  <a:cubicBezTo>
                    <a:pt x="6368220" y="187816"/>
                    <a:pt x="6340005" y="216031"/>
                    <a:pt x="6340005" y="250836"/>
                  </a:cubicBezTo>
                  <a:cubicBezTo>
                    <a:pt x="6340005" y="285641"/>
                    <a:pt x="6368220" y="313856"/>
                    <a:pt x="6403025" y="313856"/>
                  </a:cubicBezTo>
                  <a:cubicBezTo>
                    <a:pt x="6437830" y="313856"/>
                    <a:pt x="6466045" y="285641"/>
                    <a:pt x="6466045" y="250836"/>
                  </a:cubicBezTo>
                  <a:cubicBezTo>
                    <a:pt x="6466045" y="216031"/>
                    <a:pt x="6437830" y="187816"/>
                    <a:pt x="6403025" y="187816"/>
                  </a:cubicBezTo>
                  <a:close/>
                  <a:moveTo>
                    <a:pt x="6064829" y="187816"/>
                  </a:moveTo>
                  <a:cubicBezTo>
                    <a:pt x="6031398" y="187816"/>
                    <a:pt x="6004296" y="214918"/>
                    <a:pt x="6004296" y="248349"/>
                  </a:cubicBezTo>
                  <a:cubicBezTo>
                    <a:pt x="6004296" y="281781"/>
                    <a:pt x="6031398" y="308883"/>
                    <a:pt x="6064829" y="308883"/>
                  </a:cubicBezTo>
                  <a:cubicBezTo>
                    <a:pt x="6098261" y="308883"/>
                    <a:pt x="6125363" y="281781"/>
                    <a:pt x="6125363" y="248349"/>
                  </a:cubicBezTo>
                  <a:cubicBezTo>
                    <a:pt x="6125363" y="214918"/>
                    <a:pt x="6098261" y="187816"/>
                    <a:pt x="6064829" y="187816"/>
                  </a:cubicBezTo>
                  <a:close/>
                  <a:moveTo>
                    <a:pt x="5725682" y="187816"/>
                  </a:moveTo>
                  <a:cubicBezTo>
                    <a:pt x="5690877" y="187816"/>
                    <a:pt x="5662662" y="216031"/>
                    <a:pt x="5662662" y="250836"/>
                  </a:cubicBezTo>
                  <a:cubicBezTo>
                    <a:pt x="5662662" y="285641"/>
                    <a:pt x="5690877" y="313856"/>
                    <a:pt x="5725682" y="313856"/>
                  </a:cubicBezTo>
                  <a:cubicBezTo>
                    <a:pt x="5760487" y="313856"/>
                    <a:pt x="5788702" y="285641"/>
                    <a:pt x="5788702" y="250836"/>
                  </a:cubicBezTo>
                  <a:cubicBezTo>
                    <a:pt x="5788702" y="216031"/>
                    <a:pt x="5760487" y="187816"/>
                    <a:pt x="5725682" y="187816"/>
                  </a:cubicBezTo>
                  <a:close/>
                  <a:moveTo>
                    <a:pt x="5048339" y="187816"/>
                  </a:moveTo>
                  <a:cubicBezTo>
                    <a:pt x="5013534" y="187816"/>
                    <a:pt x="4985319" y="216031"/>
                    <a:pt x="4985319" y="250836"/>
                  </a:cubicBezTo>
                  <a:cubicBezTo>
                    <a:pt x="4985319" y="285641"/>
                    <a:pt x="5013534" y="313856"/>
                    <a:pt x="5048339" y="313856"/>
                  </a:cubicBezTo>
                  <a:cubicBezTo>
                    <a:pt x="5083144" y="313856"/>
                    <a:pt x="5111359" y="285641"/>
                    <a:pt x="5111359" y="250836"/>
                  </a:cubicBezTo>
                  <a:cubicBezTo>
                    <a:pt x="5111359" y="216031"/>
                    <a:pt x="5083144" y="187816"/>
                    <a:pt x="5048339" y="187816"/>
                  </a:cubicBezTo>
                  <a:close/>
                  <a:moveTo>
                    <a:pt x="4710143" y="187816"/>
                  </a:moveTo>
                  <a:cubicBezTo>
                    <a:pt x="4676712" y="187816"/>
                    <a:pt x="4649610" y="214918"/>
                    <a:pt x="4649610" y="248349"/>
                  </a:cubicBezTo>
                  <a:cubicBezTo>
                    <a:pt x="4649610" y="281781"/>
                    <a:pt x="4676712" y="308883"/>
                    <a:pt x="4710143" y="308883"/>
                  </a:cubicBezTo>
                  <a:cubicBezTo>
                    <a:pt x="4743575" y="308883"/>
                    <a:pt x="4770677" y="281781"/>
                    <a:pt x="4770677" y="248349"/>
                  </a:cubicBezTo>
                  <a:cubicBezTo>
                    <a:pt x="4770677" y="214918"/>
                    <a:pt x="4743575" y="187816"/>
                    <a:pt x="4710143" y="187816"/>
                  </a:cubicBezTo>
                  <a:close/>
                  <a:moveTo>
                    <a:pt x="4370996" y="187816"/>
                  </a:moveTo>
                  <a:cubicBezTo>
                    <a:pt x="4336191" y="187816"/>
                    <a:pt x="4307976" y="216031"/>
                    <a:pt x="4307976" y="250836"/>
                  </a:cubicBezTo>
                  <a:cubicBezTo>
                    <a:pt x="4307976" y="285641"/>
                    <a:pt x="4336191" y="313856"/>
                    <a:pt x="4370996" y="313856"/>
                  </a:cubicBezTo>
                  <a:cubicBezTo>
                    <a:pt x="4405801" y="313856"/>
                    <a:pt x="4434016" y="285641"/>
                    <a:pt x="4434016" y="250836"/>
                  </a:cubicBezTo>
                  <a:cubicBezTo>
                    <a:pt x="4434016" y="216031"/>
                    <a:pt x="4405801" y="187816"/>
                    <a:pt x="4370996" y="187816"/>
                  </a:cubicBezTo>
                  <a:close/>
                  <a:moveTo>
                    <a:pt x="4032800" y="187816"/>
                  </a:moveTo>
                  <a:cubicBezTo>
                    <a:pt x="3999369" y="187816"/>
                    <a:pt x="3972267" y="214918"/>
                    <a:pt x="3972267" y="248349"/>
                  </a:cubicBezTo>
                  <a:cubicBezTo>
                    <a:pt x="3972267" y="281781"/>
                    <a:pt x="3999369" y="308883"/>
                    <a:pt x="4032800" y="308883"/>
                  </a:cubicBezTo>
                  <a:cubicBezTo>
                    <a:pt x="4066232" y="308883"/>
                    <a:pt x="4093334" y="281781"/>
                    <a:pt x="4093334" y="248349"/>
                  </a:cubicBezTo>
                  <a:cubicBezTo>
                    <a:pt x="4093334" y="214918"/>
                    <a:pt x="4066232" y="187816"/>
                    <a:pt x="4032800" y="187816"/>
                  </a:cubicBezTo>
                  <a:close/>
                  <a:moveTo>
                    <a:pt x="3693653" y="187816"/>
                  </a:moveTo>
                  <a:cubicBezTo>
                    <a:pt x="3658848" y="187816"/>
                    <a:pt x="3630633" y="216031"/>
                    <a:pt x="3630633" y="250836"/>
                  </a:cubicBezTo>
                  <a:cubicBezTo>
                    <a:pt x="3630633" y="285641"/>
                    <a:pt x="3658848" y="313856"/>
                    <a:pt x="3693653" y="313856"/>
                  </a:cubicBezTo>
                  <a:cubicBezTo>
                    <a:pt x="3728458" y="313856"/>
                    <a:pt x="3756673" y="285641"/>
                    <a:pt x="3756673" y="250836"/>
                  </a:cubicBezTo>
                  <a:cubicBezTo>
                    <a:pt x="3756673" y="216031"/>
                    <a:pt x="3728458" y="187816"/>
                    <a:pt x="3693653" y="187816"/>
                  </a:cubicBezTo>
                  <a:close/>
                  <a:moveTo>
                    <a:pt x="3355457" y="187816"/>
                  </a:moveTo>
                  <a:cubicBezTo>
                    <a:pt x="3322026" y="187816"/>
                    <a:pt x="3294924" y="214918"/>
                    <a:pt x="3294924" y="248349"/>
                  </a:cubicBezTo>
                  <a:cubicBezTo>
                    <a:pt x="3294924" y="281781"/>
                    <a:pt x="3322026" y="308883"/>
                    <a:pt x="3355457" y="308883"/>
                  </a:cubicBezTo>
                  <a:cubicBezTo>
                    <a:pt x="3388889" y="308883"/>
                    <a:pt x="3415991" y="281781"/>
                    <a:pt x="3415991" y="248349"/>
                  </a:cubicBezTo>
                  <a:cubicBezTo>
                    <a:pt x="3415991" y="214918"/>
                    <a:pt x="3388889" y="187816"/>
                    <a:pt x="3355457" y="187816"/>
                  </a:cubicBezTo>
                  <a:close/>
                  <a:moveTo>
                    <a:pt x="3016310" y="187816"/>
                  </a:moveTo>
                  <a:cubicBezTo>
                    <a:pt x="2981505" y="187816"/>
                    <a:pt x="2953290" y="216031"/>
                    <a:pt x="2953290" y="250836"/>
                  </a:cubicBezTo>
                  <a:cubicBezTo>
                    <a:pt x="2953290" y="285641"/>
                    <a:pt x="2981505" y="313856"/>
                    <a:pt x="3016310" y="313856"/>
                  </a:cubicBezTo>
                  <a:cubicBezTo>
                    <a:pt x="3051116" y="313856"/>
                    <a:pt x="3079331" y="285641"/>
                    <a:pt x="3079331" y="250836"/>
                  </a:cubicBezTo>
                  <a:cubicBezTo>
                    <a:pt x="3079331" y="216031"/>
                    <a:pt x="3051116" y="187816"/>
                    <a:pt x="3016310" y="187816"/>
                  </a:cubicBezTo>
                  <a:close/>
                  <a:moveTo>
                    <a:pt x="2678114" y="187816"/>
                  </a:moveTo>
                  <a:cubicBezTo>
                    <a:pt x="2644683" y="187816"/>
                    <a:pt x="2617582" y="214918"/>
                    <a:pt x="2617582" y="248349"/>
                  </a:cubicBezTo>
                  <a:cubicBezTo>
                    <a:pt x="2617582" y="281781"/>
                    <a:pt x="2644683" y="308883"/>
                    <a:pt x="2678114" y="308883"/>
                  </a:cubicBezTo>
                  <a:cubicBezTo>
                    <a:pt x="2711546" y="308883"/>
                    <a:pt x="2738647" y="281781"/>
                    <a:pt x="2738647" y="248349"/>
                  </a:cubicBezTo>
                  <a:cubicBezTo>
                    <a:pt x="2738647" y="214918"/>
                    <a:pt x="2711546" y="187816"/>
                    <a:pt x="2678114" y="187816"/>
                  </a:cubicBezTo>
                  <a:close/>
                  <a:moveTo>
                    <a:pt x="2338967" y="187816"/>
                  </a:moveTo>
                  <a:cubicBezTo>
                    <a:pt x="2304162" y="187816"/>
                    <a:pt x="2275947" y="216031"/>
                    <a:pt x="2275947" y="250836"/>
                  </a:cubicBezTo>
                  <a:cubicBezTo>
                    <a:pt x="2275947" y="285641"/>
                    <a:pt x="2304162" y="313856"/>
                    <a:pt x="2338967" y="313856"/>
                  </a:cubicBezTo>
                  <a:cubicBezTo>
                    <a:pt x="2373772" y="313856"/>
                    <a:pt x="2401987" y="285641"/>
                    <a:pt x="2401987" y="250836"/>
                  </a:cubicBezTo>
                  <a:cubicBezTo>
                    <a:pt x="2401987" y="216031"/>
                    <a:pt x="2373772" y="187816"/>
                    <a:pt x="2338967" y="187816"/>
                  </a:cubicBezTo>
                  <a:close/>
                  <a:moveTo>
                    <a:pt x="2000771" y="187816"/>
                  </a:moveTo>
                  <a:cubicBezTo>
                    <a:pt x="1967340" y="187816"/>
                    <a:pt x="1940238" y="214918"/>
                    <a:pt x="1940238" y="248349"/>
                  </a:cubicBezTo>
                  <a:cubicBezTo>
                    <a:pt x="1940238" y="281781"/>
                    <a:pt x="1967340" y="308883"/>
                    <a:pt x="2000771" y="308883"/>
                  </a:cubicBezTo>
                  <a:cubicBezTo>
                    <a:pt x="2034203" y="308883"/>
                    <a:pt x="2061304" y="281781"/>
                    <a:pt x="2061304" y="248349"/>
                  </a:cubicBezTo>
                  <a:cubicBezTo>
                    <a:pt x="2061304" y="214918"/>
                    <a:pt x="2034203" y="187816"/>
                    <a:pt x="2000771" y="187816"/>
                  </a:cubicBezTo>
                  <a:close/>
                  <a:moveTo>
                    <a:pt x="1661624" y="187816"/>
                  </a:moveTo>
                  <a:cubicBezTo>
                    <a:pt x="1626819" y="187816"/>
                    <a:pt x="1598604" y="216031"/>
                    <a:pt x="1598604" y="250836"/>
                  </a:cubicBezTo>
                  <a:cubicBezTo>
                    <a:pt x="1598604" y="285641"/>
                    <a:pt x="1626819" y="313856"/>
                    <a:pt x="1661624" y="313856"/>
                  </a:cubicBezTo>
                  <a:cubicBezTo>
                    <a:pt x="1696429" y="313856"/>
                    <a:pt x="1724644" y="285641"/>
                    <a:pt x="1724644" y="250836"/>
                  </a:cubicBezTo>
                  <a:cubicBezTo>
                    <a:pt x="1724644" y="216031"/>
                    <a:pt x="1696429" y="187816"/>
                    <a:pt x="1661624" y="187816"/>
                  </a:cubicBezTo>
                  <a:close/>
                  <a:moveTo>
                    <a:pt x="1323428" y="187816"/>
                  </a:moveTo>
                  <a:cubicBezTo>
                    <a:pt x="1289997" y="187816"/>
                    <a:pt x="1262896" y="214918"/>
                    <a:pt x="1262896" y="248349"/>
                  </a:cubicBezTo>
                  <a:cubicBezTo>
                    <a:pt x="1262896" y="281781"/>
                    <a:pt x="1289997" y="308883"/>
                    <a:pt x="1323428" y="308883"/>
                  </a:cubicBezTo>
                  <a:cubicBezTo>
                    <a:pt x="1356860" y="308883"/>
                    <a:pt x="1383961" y="281781"/>
                    <a:pt x="1383961" y="248349"/>
                  </a:cubicBezTo>
                  <a:cubicBezTo>
                    <a:pt x="1383961" y="214918"/>
                    <a:pt x="1356860" y="187816"/>
                    <a:pt x="1323428" y="187816"/>
                  </a:cubicBezTo>
                  <a:close/>
                  <a:moveTo>
                    <a:pt x="984282" y="187816"/>
                  </a:moveTo>
                  <a:cubicBezTo>
                    <a:pt x="949477" y="187816"/>
                    <a:pt x="921262" y="216031"/>
                    <a:pt x="921262" y="250836"/>
                  </a:cubicBezTo>
                  <a:cubicBezTo>
                    <a:pt x="921262" y="285641"/>
                    <a:pt x="949477" y="313856"/>
                    <a:pt x="984282" y="313856"/>
                  </a:cubicBezTo>
                  <a:cubicBezTo>
                    <a:pt x="1019087" y="313856"/>
                    <a:pt x="1047302" y="285641"/>
                    <a:pt x="1047302" y="250836"/>
                  </a:cubicBezTo>
                  <a:cubicBezTo>
                    <a:pt x="1047302" y="216031"/>
                    <a:pt x="1019087" y="187816"/>
                    <a:pt x="984282" y="187816"/>
                  </a:cubicBezTo>
                  <a:close/>
                  <a:moveTo>
                    <a:pt x="619995" y="177162"/>
                  </a:moveTo>
                  <a:cubicBezTo>
                    <a:pt x="586564" y="177162"/>
                    <a:pt x="559462" y="204264"/>
                    <a:pt x="559462" y="237695"/>
                  </a:cubicBezTo>
                  <a:cubicBezTo>
                    <a:pt x="559462" y="271127"/>
                    <a:pt x="586564" y="298229"/>
                    <a:pt x="619995" y="298229"/>
                  </a:cubicBezTo>
                  <a:cubicBezTo>
                    <a:pt x="653427" y="298229"/>
                    <a:pt x="680528" y="271127"/>
                    <a:pt x="680528" y="237695"/>
                  </a:cubicBezTo>
                  <a:cubicBezTo>
                    <a:pt x="680528" y="204264"/>
                    <a:pt x="653427" y="177162"/>
                    <a:pt x="619995" y="177162"/>
                  </a:cubicBezTo>
                  <a:close/>
                  <a:moveTo>
                    <a:pt x="280848" y="177162"/>
                  </a:moveTo>
                  <a:cubicBezTo>
                    <a:pt x="246043" y="177162"/>
                    <a:pt x="217828" y="205377"/>
                    <a:pt x="217828" y="240182"/>
                  </a:cubicBezTo>
                  <a:cubicBezTo>
                    <a:pt x="217828" y="274987"/>
                    <a:pt x="246043" y="303202"/>
                    <a:pt x="280848" y="303202"/>
                  </a:cubicBezTo>
                  <a:cubicBezTo>
                    <a:pt x="315653" y="303202"/>
                    <a:pt x="343868" y="274987"/>
                    <a:pt x="343868" y="240182"/>
                  </a:cubicBezTo>
                  <a:cubicBezTo>
                    <a:pt x="343868" y="205377"/>
                    <a:pt x="315653" y="177162"/>
                    <a:pt x="280848" y="177162"/>
                  </a:cubicBezTo>
                  <a:close/>
                  <a:moveTo>
                    <a:pt x="0" y="0"/>
                  </a:moveTo>
                  <a:lnTo>
                    <a:pt x="7056784" y="0"/>
                  </a:lnTo>
                  <a:lnTo>
                    <a:pt x="7056784" y="1015290"/>
                  </a:lnTo>
                  <a:lnTo>
                    <a:pt x="0" y="1015290"/>
                  </a:lnTo>
                  <a:close/>
                </a:path>
              </a:pathLst>
            </a:custGeom>
            <a:solidFill>
              <a:srgbClr val="1CC2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群組 42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61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8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72" name="105example"/>
          <p:cNvSpPr txBox="1"/>
          <p:nvPr/>
        </p:nvSpPr>
        <p:spPr>
          <a:xfrm>
            <a:off x="1250556" y="1268760"/>
            <a:ext cx="6840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105</a:t>
            </a:r>
            <a:r>
              <a:rPr lang="zh-TW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年綜合所得稅結算申報統計共</a:t>
            </a:r>
            <a:r>
              <a:rPr lang="en-US" altLang="zh-TW" sz="2200" dirty="0" smtClean="0">
                <a:solidFill>
                  <a:srgbClr val="E62949"/>
                </a:solidFill>
                <a:cs typeface="Arial" pitchFamily="34" charset="0"/>
              </a:rPr>
              <a:t>636</a:t>
            </a:r>
            <a:r>
              <a:rPr lang="zh-TW" altLang="en-US" sz="2200" dirty="0" smtClean="0">
                <a:solidFill>
                  <a:srgbClr val="E62949"/>
                </a:solidFill>
                <a:cs typeface="Arial" pitchFamily="34" charset="0"/>
              </a:rPr>
              <a:t>萬</a:t>
            </a:r>
            <a:r>
              <a:rPr lang="zh-TW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戶</a:t>
            </a:r>
            <a:endParaRPr lang="en-US" altLang="zh-TW" sz="2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zh-TW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按家戶綜合所得總額排序後，切分為</a:t>
            </a:r>
            <a:r>
              <a:rPr lang="en-US" altLang="zh-TW" sz="2200" dirty="0" smtClean="0">
                <a:solidFill>
                  <a:srgbClr val="E62949"/>
                </a:solidFill>
                <a:cs typeface="Arial" pitchFamily="34" charset="0"/>
              </a:rPr>
              <a:t>20</a:t>
            </a:r>
            <a:r>
              <a:rPr lang="zh-TW" altLang="en-US" sz="2200" dirty="0" smtClean="0">
                <a:solidFill>
                  <a:srgbClr val="E62949"/>
                </a:solidFill>
                <a:cs typeface="Arial" pitchFamily="34" charset="0"/>
              </a:rPr>
              <a:t>等分</a:t>
            </a:r>
            <a:r>
              <a:rPr lang="en-US" altLang="zh-TW" sz="2200" dirty="0" smtClean="0">
                <a:solidFill>
                  <a:srgbClr val="E62949"/>
                </a:solidFill>
                <a:cs typeface="Arial" pitchFamily="34" charset="0"/>
              </a:rPr>
              <a:t>(</a:t>
            </a:r>
            <a:r>
              <a:rPr lang="en-US" altLang="zh-TW" sz="2200" dirty="0" err="1" smtClean="0">
                <a:solidFill>
                  <a:srgbClr val="E62949"/>
                </a:solidFill>
                <a:cs typeface="Arial" pitchFamily="34" charset="0"/>
              </a:rPr>
              <a:t>Vigintile</a:t>
            </a:r>
            <a:r>
              <a:rPr lang="en-US" altLang="zh-TW" sz="2200" dirty="0" smtClean="0">
                <a:solidFill>
                  <a:srgbClr val="E62949"/>
                </a:solidFill>
                <a:cs typeface="Arial" pitchFamily="34" charset="0"/>
              </a:rPr>
              <a:t>)</a:t>
            </a:r>
          </a:p>
          <a:p>
            <a:pPr algn="ctr"/>
            <a:r>
              <a:rPr lang="zh-TW" alt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每一等分約有</a:t>
            </a:r>
            <a:r>
              <a:rPr lang="en-US" altLang="zh-TW" sz="2200" dirty="0" smtClean="0">
                <a:solidFill>
                  <a:srgbClr val="E62949"/>
                </a:solidFill>
                <a:cs typeface="Arial" pitchFamily="34" charset="0"/>
              </a:rPr>
              <a:t>31.8</a:t>
            </a:r>
            <a:r>
              <a:rPr lang="zh-TW" altLang="en-US" sz="2200" dirty="0" smtClean="0">
                <a:solidFill>
                  <a:srgbClr val="E62949"/>
                </a:solidFill>
                <a:cs typeface="Arial" pitchFamily="34" charset="0"/>
              </a:rPr>
              <a:t>萬戶</a:t>
            </a:r>
            <a:endParaRPr lang="en-US" altLang="ko-KR" sz="2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" name="D1"/>
          <p:cNvGrpSpPr/>
          <p:nvPr/>
        </p:nvGrpSpPr>
        <p:grpSpPr>
          <a:xfrm>
            <a:off x="683568" y="3526742"/>
            <a:ext cx="3566682" cy="2080451"/>
            <a:chOff x="683568" y="3526742"/>
            <a:chExt cx="3566682" cy="2080451"/>
          </a:xfrm>
        </p:grpSpPr>
        <p:sp>
          <p:nvSpPr>
            <p:cNvPr id="74" name="TextBox 27"/>
            <p:cNvSpPr txBox="1"/>
            <p:nvPr/>
          </p:nvSpPr>
          <p:spPr>
            <a:xfrm>
              <a:off x="683568" y="4837752"/>
              <a:ext cx="35666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家戶所得最低前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</a:t>
              </a:r>
              <a:r>
                <a:rPr lang="en-US" altLang="zh-TW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者</a:t>
              </a:r>
              <a:endParaRPr lang="en-US" altLang="zh-TW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為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分位中</a:t>
              </a:r>
              <a:r>
                <a:rPr lang="zh-TW" altLang="en-US" sz="2200" dirty="0">
                  <a:solidFill>
                    <a:srgbClr val="E62949"/>
                  </a:solidFill>
                  <a:cs typeface="Arial" pitchFamily="34" charset="0"/>
                </a:rPr>
                <a:t>第</a:t>
              </a:r>
              <a:r>
                <a:rPr lang="en-US" altLang="zh-TW" sz="2200" dirty="0">
                  <a:solidFill>
                    <a:srgbClr val="E62949"/>
                  </a:solidFill>
                  <a:cs typeface="Arial" pitchFamily="34" charset="0"/>
                </a:rPr>
                <a:t>1</a:t>
              </a:r>
              <a:r>
                <a:rPr lang="zh-TW" altLang="en-US" sz="2200" dirty="0">
                  <a:solidFill>
                    <a:srgbClr val="E62949"/>
                  </a:solidFill>
                  <a:cs typeface="Arial" pitchFamily="34" charset="0"/>
                </a:rPr>
                <a:t>分位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組</a:t>
              </a:r>
              <a:r>
                <a:rPr lang="en-US" altLang="zh-TW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(</a:t>
              </a:r>
              <a:r>
                <a:rPr lang="en-US" altLang="zh-TW" sz="2200" dirty="0" smtClean="0">
                  <a:solidFill>
                    <a:srgbClr val="E62949"/>
                  </a:solidFill>
                  <a:cs typeface="Arial" pitchFamily="34" charset="0"/>
                </a:rPr>
                <a:t>V1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  <a:endPara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Left Brace 29"/>
            <p:cNvSpPr/>
            <p:nvPr/>
          </p:nvSpPr>
          <p:spPr>
            <a:xfrm rot="5400000">
              <a:off x="1799561" y="2770789"/>
              <a:ext cx="288886" cy="1800792"/>
            </a:xfrm>
            <a:prstGeom prst="leftBrace">
              <a:avLst>
                <a:gd name="adj1" fmla="val 52270"/>
                <a:gd name="adj2" fmla="val 75846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 dirty="0"/>
            </a:p>
          </p:txBody>
        </p:sp>
        <p:pic>
          <p:nvPicPr>
            <p:cNvPr id="83" name="poo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53935" y="3740501"/>
              <a:ext cx="832065" cy="1127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D1_BK"/>
          <p:cNvSpPr txBox="1"/>
          <p:nvPr/>
        </p:nvSpPr>
        <p:spPr>
          <a:xfrm>
            <a:off x="1888842" y="4027785"/>
            <a:ext cx="2411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家戶年所得</a:t>
            </a:r>
            <a:r>
              <a:rPr lang="en-US" altLang="zh-TW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&lt;=</a:t>
            </a:r>
          </a:p>
          <a:p>
            <a:pPr algn="ctr"/>
            <a:r>
              <a:rPr lang="en-US" altLang="zh-TW" sz="1600" dirty="0" smtClean="0">
                <a:solidFill>
                  <a:srgbClr val="E62949"/>
                </a:solidFill>
                <a:cs typeface="Arial" pitchFamily="34" charset="0"/>
              </a:rPr>
              <a:t>10.3</a:t>
            </a:r>
            <a:r>
              <a:rPr lang="zh-TW" altLang="en-US" sz="1600" dirty="0" smtClean="0">
                <a:solidFill>
                  <a:srgbClr val="E62949"/>
                </a:solidFill>
                <a:cs typeface="Arial" pitchFamily="34" charset="0"/>
              </a:rPr>
              <a:t>萬元</a:t>
            </a:r>
            <a:endParaRPr lang="en-US" altLang="ko-KR" sz="1600" dirty="0">
              <a:solidFill>
                <a:srgbClr val="E62949"/>
              </a:solidFill>
              <a:cs typeface="Arial" pitchFamily="34" charset="0"/>
            </a:endParaRPr>
          </a:p>
        </p:txBody>
      </p:sp>
      <p:grpSp>
        <p:nvGrpSpPr>
          <p:cNvPr id="2" name="D20"/>
          <p:cNvGrpSpPr/>
          <p:nvPr/>
        </p:nvGrpSpPr>
        <p:grpSpPr>
          <a:xfrm>
            <a:off x="4614738" y="3500839"/>
            <a:ext cx="3773686" cy="2108828"/>
            <a:chOff x="4614738" y="3500839"/>
            <a:chExt cx="3773686" cy="2108828"/>
          </a:xfrm>
        </p:grpSpPr>
        <p:sp>
          <p:nvSpPr>
            <p:cNvPr id="75" name="TextBox 28"/>
            <p:cNvSpPr txBox="1"/>
            <p:nvPr/>
          </p:nvSpPr>
          <p:spPr>
            <a:xfrm>
              <a:off x="4614738" y="4840226"/>
              <a:ext cx="377368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家戶所得最高前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</a:t>
              </a:r>
              <a:r>
                <a:rPr lang="en-US" altLang="zh-TW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%</a:t>
              </a:r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者</a:t>
              </a:r>
              <a:endParaRPr lang="en-US" altLang="zh-TW" sz="2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zh-TW" altLang="en-US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為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分位中</a:t>
              </a:r>
              <a:r>
                <a:rPr lang="zh-TW" altLang="en-US" sz="2200" dirty="0">
                  <a:solidFill>
                    <a:srgbClr val="00B0F0"/>
                  </a:solidFill>
                  <a:cs typeface="Arial" pitchFamily="34" charset="0"/>
                </a:rPr>
                <a:t>第</a:t>
              </a:r>
              <a:r>
                <a:rPr lang="en-US" altLang="zh-TW" sz="2200" dirty="0">
                  <a:solidFill>
                    <a:srgbClr val="00B0F0"/>
                  </a:solidFill>
                  <a:cs typeface="Arial" pitchFamily="34" charset="0"/>
                </a:rPr>
                <a:t>20</a:t>
              </a:r>
              <a:r>
                <a:rPr lang="zh-TW" altLang="en-US" sz="2200" dirty="0">
                  <a:solidFill>
                    <a:srgbClr val="00B0F0"/>
                  </a:solidFill>
                  <a:cs typeface="Arial" pitchFamily="34" charset="0"/>
                </a:rPr>
                <a:t>分位</a:t>
              </a:r>
              <a:r>
                <a:rPr lang="zh-TW" alt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組</a:t>
              </a:r>
              <a:r>
                <a:rPr lang="en-US" altLang="zh-TW" sz="2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(</a:t>
              </a:r>
              <a:r>
                <a:rPr lang="en-US" altLang="zh-TW" sz="2200" dirty="0" smtClean="0">
                  <a:solidFill>
                    <a:srgbClr val="00B0F0"/>
                  </a:solidFill>
                  <a:cs typeface="Arial" pitchFamily="34" charset="0"/>
                </a:rPr>
                <a:t>V20</a:t>
              </a:r>
              <a:r>
                <a:rPr lang="en-US" altLang="zh-TW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</a:t>
              </a:r>
              <a:endParaRPr lang="en-US" altLang="ko-KR" sz="2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Left Brace 31"/>
            <p:cNvSpPr/>
            <p:nvPr/>
          </p:nvSpPr>
          <p:spPr>
            <a:xfrm rot="5400000">
              <a:off x="6918146" y="2535471"/>
              <a:ext cx="288886" cy="2219622"/>
            </a:xfrm>
            <a:prstGeom prst="leftBrace">
              <a:avLst>
                <a:gd name="adj1" fmla="val 52270"/>
                <a:gd name="adj2" fmla="val 2217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1350" dirty="0"/>
            </a:p>
          </p:txBody>
        </p:sp>
        <p:pic>
          <p:nvPicPr>
            <p:cNvPr id="85" name="rich" descr="D:\h10882_old\賦稅\統計e學中心(local)\影片主題\03 財稅資料的家庭所得分配為何與主計總處調查結果不同\icons\所得分配\rich clas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3169" y="3812396"/>
              <a:ext cx="758840" cy="98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D20_BK"/>
          <p:cNvSpPr txBox="1"/>
          <p:nvPr/>
        </p:nvSpPr>
        <p:spPr>
          <a:xfrm>
            <a:off x="4682194" y="4027785"/>
            <a:ext cx="2253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家戶年所得</a:t>
            </a:r>
            <a:r>
              <a:rPr lang="en-US" altLang="zh-TW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&gt;</a:t>
            </a:r>
          </a:p>
          <a:p>
            <a:pPr algn="ctr"/>
            <a:r>
              <a:rPr lang="en-US" altLang="zh-TW" sz="1600" dirty="0" smtClean="0">
                <a:solidFill>
                  <a:srgbClr val="E62949"/>
                </a:solidFill>
                <a:cs typeface="Arial" pitchFamily="34" charset="0"/>
              </a:rPr>
              <a:t>249.1</a:t>
            </a:r>
            <a:r>
              <a:rPr lang="zh-TW" altLang="en-US" sz="1600" dirty="0" smtClean="0">
                <a:solidFill>
                  <a:srgbClr val="E62949"/>
                </a:solidFill>
                <a:cs typeface="Arial" pitchFamily="34" charset="0"/>
              </a:rPr>
              <a:t>萬元</a:t>
            </a:r>
            <a:endParaRPr lang="en-US" altLang="ko-KR" sz="1600" dirty="0">
              <a:solidFill>
                <a:srgbClr val="E62949"/>
              </a:solidFill>
              <a:cs typeface="Arial" pitchFamily="34" charset="0"/>
            </a:endParaRPr>
          </a:p>
        </p:txBody>
      </p:sp>
      <p:sp>
        <p:nvSpPr>
          <p:cNvPr id="29" name="Pentagon 114"/>
          <p:cNvSpPr/>
          <p:nvPr/>
        </p:nvSpPr>
        <p:spPr>
          <a:xfrm>
            <a:off x="11979" y="26613"/>
            <a:ext cx="1116184" cy="576000"/>
          </a:xfrm>
          <a:prstGeom prst="homePlate">
            <a:avLst>
              <a:gd name="adj" fmla="val 65207"/>
            </a:avLst>
          </a:prstGeom>
          <a:solidFill>
            <a:srgbClr val="1C7DE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30" name="Rectangle 2"/>
          <p:cNvSpPr/>
          <p:nvPr/>
        </p:nvSpPr>
        <p:spPr>
          <a:xfrm>
            <a:off x="897951" y="59265"/>
            <a:ext cx="5629159" cy="51956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1C7D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 dirty="0"/>
          </a:p>
        </p:txBody>
      </p:sp>
      <p:sp>
        <p:nvSpPr>
          <p:cNvPr id="31" name="TextBox 116"/>
          <p:cNvSpPr txBox="1"/>
          <p:nvPr/>
        </p:nvSpPr>
        <p:spPr>
          <a:xfrm>
            <a:off x="93652" y="105613"/>
            <a:ext cx="682707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</a:t>
            </a:r>
            <a:r>
              <a:rPr lang="en-US" altLang="zh-TW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10"/>
          <p:cNvSpPr txBox="1"/>
          <p:nvPr/>
        </p:nvSpPr>
        <p:spPr bwMode="auto">
          <a:xfrm>
            <a:off x="1403651" y="45345"/>
            <a:ext cx="4845319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資料處理及</a:t>
            </a:r>
            <a:r>
              <a:rPr lang="zh-TW" altLang="en-US" sz="2800" b="1" dirty="0">
                <a:solidFill>
                  <a:schemeClr val="accent1"/>
                </a:solidFill>
                <a:cs typeface="Arial" pitchFamily="34" charset="0"/>
              </a:rPr>
              <a:t>觀察面向</a:t>
            </a:r>
            <a:endParaRPr lang="en-US" altLang="ko-KR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550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26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灰底" hidden="1"/>
          <p:cNvSpPr/>
          <p:nvPr/>
        </p:nvSpPr>
        <p:spPr>
          <a:xfrm>
            <a:off x="-20555" y="-5634"/>
            <a:ext cx="9164555" cy="6863633"/>
          </a:xfrm>
          <a:prstGeom prst="rect">
            <a:avLst/>
          </a:prstGeom>
          <a:solidFill>
            <a:srgbClr val="E7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/>
          </a:p>
        </p:txBody>
      </p:sp>
      <p:grpSp>
        <p:nvGrpSpPr>
          <p:cNvPr id="45" name="標題"/>
          <p:cNvGrpSpPr/>
          <p:nvPr/>
        </p:nvGrpSpPr>
        <p:grpSpPr>
          <a:xfrm>
            <a:off x="11979" y="26613"/>
            <a:ext cx="6515131" cy="576000"/>
            <a:chOff x="11979" y="26613"/>
            <a:chExt cx="6515131" cy="576000"/>
          </a:xfrm>
        </p:grpSpPr>
        <p:sp>
          <p:nvSpPr>
            <p:cNvPr id="8" name="Pentagon 114"/>
            <p:cNvSpPr/>
            <p:nvPr/>
          </p:nvSpPr>
          <p:spPr>
            <a:xfrm>
              <a:off x="11979" y="26613"/>
              <a:ext cx="1116184" cy="576000"/>
            </a:xfrm>
            <a:prstGeom prst="homePlate">
              <a:avLst>
                <a:gd name="adj" fmla="val 65207"/>
              </a:avLst>
            </a:prstGeom>
            <a:solidFill>
              <a:srgbClr val="1ED4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  <p:sp>
          <p:nvSpPr>
            <p:cNvPr id="9" name="Rectangle 2"/>
            <p:cNvSpPr/>
            <p:nvPr/>
          </p:nvSpPr>
          <p:spPr>
            <a:xfrm>
              <a:off x="897951" y="59265"/>
              <a:ext cx="5629159" cy="519560"/>
            </a:xfrm>
            <a:custGeom>
              <a:avLst/>
              <a:gdLst/>
              <a:ahLst/>
              <a:cxnLst/>
              <a:rect l="l" t="t" r="r" b="b"/>
              <a:pathLst>
                <a:path w="6460280" h="792000">
                  <a:moveTo>
                    <a:pt x="0" y="0"/>
                  </a:moveTo>
                  <a:lnTo>
                    <a:pt x="6460280" y="0"/>
                  </a:lnTo>
                  <a:lnTo>
                    <a:pt x="6460280" y="792000"/>
                  </a:lnTo>
                  <a:lnTo>
                    <a:pt x="0" y="792000"/>
                  </a:lnTo>
                  <a:lnTo>
                    <a:pt x="396000" y="3960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1ED4D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800" dirty="0"/>
            </a:p>
          </p:txBody>
        </p:sp>
        <p:sp>
          <p:nvSpPr>
            <p:cNvPr id="10" name="TextBox 116"/>
            <p:cNvSpPr txBox="1"/>
            <p:nvPr/>
          </p:nvSpPr>
          <p:spPr>
            <a:xfrm>
              <a:off x="93652" y="105613"/>
              <a:ext cx="682707" cy="430887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403651" y="45345"/>
              <a:ext cx="4845319" cy="52322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zh-TW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家戶結構</a:t>
              </a:r>
              <a:endPara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底圖"/>
          <p:cNvGrpSpPr>
            <a:grpSpLocks noChangeAspect="1"/>
          </p:cNvGrpSpPr>
          <p:nvPr/>
        </p:nvGrpSpPr>
        <p:grpSpPr>
          <a:xfrm>
            <a:off x="0" y="6178637"/>
            <a:ext cx="9144000" cy="687223"/>
            <a:chOff x="0" y="4462171"/>
            <a:chExt cx="9144000" cy="687222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0" y="4468064"/>
              <a:ext cx="2286000" cy="681329"/>
            </a:xfrm>
            <a:prstGeom prst="rect">
              <a:avLst/>
            </a:prstGeom>
          </p:spPr>
        </p:pic>
        <p:pic>
          <p:nvPicPr>
            <p:cNvPr id="39" name="圖片 3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2286000" y="4466229"/>
              <a:ext cx="2286000" cy="681329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4572000" y="4466229"/>
              <a:ext cx="2286000" cy="681329"/>
            </a:xfrm>
            <a:prstGeom prst="rect">
              <a:avLst/>
            </a:prstGeom>
          </p:spPr>
        </p:pic>
        <p:pic>
          <p:nvPicPr>
            <p:cNvPr id="42" name="圖片 4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8288" b="100000" l="0" r="100000">
                          <a14:foregroundMark x1="4333" y1="76151" x2="4333" y2="76151"/>
                          <a14:foregroundMark x1="1933" y1="83589" x2="1933" y2="83589"/>
                          <a14:backgroundMark x1="13533" y1="86777" x2="13533" y2="867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860"/>
            <a:stretch/>
          </p:blipFill>
          <p:spPr>
            <a:xfrm>
              <a:off x="6858000" y="4462171"/>
              <a:ext cx="2286000" cy="681329"/>
            </a:xfrm>
            <a:prstGeom prst="rect">
              <a:avLst/>
            </a:prstGeom>
          </p:spPr>
        </p:pic>
      </p:grpSp>
      <p:sp>
        <p:nvSpPr>
          <p:cNvPr id="44" name="投影片編號版面配置區 14"/>
          <p:cNvSpPr txBox="1">
            <a:spLocks/>
          </p:cNvSpPr>
          <p:nvPr/>
        </p:nvSpPr>
        <p:spPr>
          <a:xfrm>
            <a:off x="8369427" y="6538675"/>
            <a:ext cx="706207" cy="319327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DA0BB7-265A-403C-9275-D587AB510EDC}" type="slidenum">
              <a:rPr lang="zh-TW" altLang="en-US" sz="1600">
                <a:solidFill>
                  <a:schemeClr val="bg1"/>
                </a:solidFill>
              </a:rPr>
              <a:pPr/>
              <a:t>9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47" name="內容版面配置區 3"/>
          <p:cNvSpPr txBox="1">
            <a:spLocks/>
          </p:cNvSpPr>
          <p:nvPr/>
        </p:nvSpPr>
        <p:spPr>
          <a:xfrm>
            <a:off x="323528" y="1681284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891" indent="-342891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5"/>
              </a:buBlip>
            </a:pP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結算申報家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戶人數占全國人口</a:t>
            </a:r>
            <a:r>
              <a:rPr lang="en-US" altLang="zh-TW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成，惟成員結構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上僅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r>
              <a:rPr lang="en-US" altLang="zh-TW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0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家戶</a:t>
            </a: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與戶籍檔相同，且許多經濟弱勢族群未納入統計範圍。</a:t>
            </a: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endParaRPr lang="en-US" altLang="zh-TW" sz="3000" dirty="0" smtClean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buBlip>
                <a:blip r:embed="rId5"/>
              </a:buBlip>
            </a:pPr>
            <a:r>
              <a:rPr lang="zh-TW" altLang="en-US" sz="30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低所得組多屬單身戶、含初出社會之新鮮人，而高所得組因人口眾多，所得者年齡亦較長，造成兩者家戶在所得收入上有顯著差距。</a:t>
            </a:r>
            <a:endParaRPr lang="zh-TW" altLang="en-US" sz="3000" dirty="0">
              <a:solidFill>
                <a:srgbClr val="40404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176519" y="769491"/>
            <a:ext cx="2959919" cy="754382"/>
            <a:chOff x="176519" y="769491"/>
            <a:chExt cx="2959919" cy="754382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519" y="769491"/>
              <a:ext cx="636510" cy="754382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708949" y="1353468"/>
              <a:ext cx="2427489" cy="45719"/>
            </a:xfrm>
            <a:prstGeom prst="rect">
              <a:avLst/>
            </a:prstGeom>
            <a:solidFill>
              <a:srgbClr val="1ED4D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708949" y="1399187"/>
              <a:ext cx="2427489" cy="45719"/>
            </a:xfrm>
            <a:prstGeom prst="rect">
              <a:avLst/>
            </a:prstGeom>
            <a:solidFill>
              <a:srgbClr val="1ED4DE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841257" y="919921"/>
              <a:ext cx="22644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Summary</a:t>
              </a:r>
              <a:endParaRPr lang="zh-TW" altLang="en-US" sz="3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4978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6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1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9|1.6|3.8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7.2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9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14|13.4"/>
</p:tagLst>
</file>

<file path=ppt/theme/theme1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</TotalTime>
  <Words>1298</Words>
  <Application>Microsoft Office PowerPoint</Application>
  <PresentationFormat>如螢幕大小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Arial Unicode MS</vt:lpstr>
      <vt:lpstr>맑은 고딕</vt:lpstr>
      <vt:lpstr>微軟正黑體</vt:lpstr>
      <vt:lpstr>新細明體</vt:lpstr>
      <vt:lpstr>Arial</vt:lpstr>
      <vt:lpstr>Calibri</vt:lpstr>
      <vt:lpstr>Contents Slide Master</vt:lpstr>
      <vt:lpstr>Section Break Slide Master</vt:lpstr>
      <vt:lpstr>PowerPoint 簡報</vt:lpstr>
      <vt:lpstr>報告大綱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楊子江</cp:lastModifiedBy>
  <cp:revision>486</cp:revision>
  <cp:lastPrinted>2020-06-29T01:38:09Z</cp:lastPrinted>
  <dcterms:created xsi:type="dcterms:W3CDTF">2016-12-01T00:32:25Z</dcterms:created>
  <dcterms:modified xsi:type="dcterms:W3CDTF">2020-07-01T03:18:22Z</dcterms:modified>
</cp:coreProperties>
</file>